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</p:sldMasterIdLst>
  <p:notesMasterIdLst>
    <p:notesMasterId r:id="rId96"/>
  </p:notesMasterIdLst>
  <p:handoutMasterIdLst>
    <p:handoutMasterId r:id="rId97"/>
  </p:handoutMasterIdLst>
  <p:sldIdLst>
    <p:sldId id="256" r:id="rId2"/>
    <p:sldId id="321" r:id="rId3"/>
    <p:sldId id="322" r:id="rId4"/>
    <p:sldId id="394" r:id="rId5"/>
    <p:sldId id="395" r:id="rId6"/>
    <p:sldId id="396" r:id="rId7"/>
    <p:sldId id="397" r:id="rId8"/>
    <p:sldId id="398" r:id="rId9"/>
    <p:sldId id="399" r:id="rId10"/>
    <p:sldId id="401" r:id="rId11"/>
    <p:sldId id="400" r:id="rId12"/>
    <p:sldId id="404" r:id="rId13"/>
    <p:sldId id="331" r:id="rId14"/>
    <p:sldId id="332" r:id="rId15"/>
    <p:sldId id="330" r:id="rId16"/>
    <p:sldId id="333" r:id="rId17"/>
    <p:sldId id="334" r:id="rId18"/>
    <p:sldId id="335" r:id="rId19"/>
    <p:sldId id="337" r:id="rId20"/>
    <p:sldId id="339" r:id="rId21"/>
    <p:sldId id="340" r:id="rId22"/>
    <p:sldId id="341" r:id="rId23"/>
    <p:sldId id="338" r:id="rId24"/>
    <p:sldId id="342" r:id="rId25"/>
    <p:sldId id="343" r:id="rId26"/>
    <p:sldId id="345" r:id="rId27"/>
    <p:sldId id="346" r:id="rId28"/>
    <p:sldId id="349" r:id="rId29"/>
    <p:sldId id="348" r:id="rId30"/>
    <p:sldId id="350" r:id="rId31"/>
    <p:sldId id="366" r:id="rId32"/>
    <p:sldId id="367" r:id="rId33"/>
    <p:sldId id="351" r:id="rId34"/>
    <p:sldId id="352" r:id="rId35"/>
    <p:sldId id="353" r:id="rId36"/>
    <p:sldId id="355" r:id="rId37"/>
    <p:sldId id="356" r:id="rId38"/>
    <p:sldId id="357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365" r:id="rId47"/>
    <p:sldId id="368" r:id="rId48"/>
    <p:sldId id="369" r:id="rId49"/>
    <p:sldId id="370" r:id="rId50"/>
    <p:sldId id="402" r:id="rId51"/>
    <p:sldId id="371" r:id="rId52"/>
    <p:sldId id="381" r:id="rId53"/>
    <p:sldId id="373" r:id="rId54"/>
    <p:sldId id="374" r:id="rId55"/>
    <p:sldId id="378" r:id="rId56"/>
    <p:sldId id="375" r:id="rId57"/>
    <p:sldId id="376" r:id="rId58"/>
    <p:sldId id="390" r:id="rId59"/>
    <p:sldId id="379" r:id="rId60"/>
    <p:sldId id="385" r:id="rId61"/>
    <p:sldId id="386" r:id="rId62"/>
    <p:sldId id="387" r:id="rId63"/>
    <p:sldId id="388" r:id="rId64"/>
    <p:sldId id="403" r:id="rId65"/>
    <p:sldId id="382" r:id="rId66"/>
    <p:sldId id="383" r:id="rId67"/>
    <p:sldId id="384" r:id="rId68"/>
    <p:sldId id="391" r:id="rId69"/>
    <p:sldId id="392" r:id="rId70"/>
    <p:sldId id="393" r:id="rId71"/>
    <p:sldId id="284" r:id="rId72"/>
    <p:sldId id="259" r:id="rId73"/>
    <p:sldId id="296" r:id="rId74"/>
    <p:sldId id="411" r:id="rId75"/>
    <p:sldId id="315" r:id="rId76"/>
    <p:sldId id="316" r:id="rId77"/>
    <p:sldId id="412" r:id="rId78"/>
    <p:sldId id="413" r:id="rId79"/>
    <p:sldId id="414" r:id="rId80"/>
    <p:sldId id="415" r:id="rId81"/>
    <p:sldId id="416" r:id="rId82"/>
    <p:sldId id="419" r:id="rId83"/>
    <p:sldId id="417" r:id="rId84"/>
    <p:sldId id="307" r:id="rId85"/>
    <p:sldId id="418" r:id="rId86"/>
    <p:sldId id="314" r:id="rId87"/>
    <p:sldId id="309" r:id="rId88"/>
    <p:sldId id="262" r:id="rId89"/>
    <p:sldId id="263" r:id="rId90"/>
    <p:sldId id="317" r:id="rId91"/>
    <p:sldId id="318" r:id="rId92"/>
    <p:sldId id="299" r:id="rId93"/>
    <p:sldId id="260" r:id="rId94"/>
    <p:sldId id="319" r:id="rId95"/>
  </p:sldIdLst>
  <p:sldSz cx="9144000" cy="6858000" type="screen4x3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F6600"/>
    <a:srgbClr val="A6A6A6"/>
    <a:srgbClr val="FFFF66"/>
    <a:srgbClr val="CC3300"/>
    <a:srgbClr val="FF9933"/>
    <a:srgbClr val="CC0099"/>
    <a:srgbClr val="FF33CC"/>
    <a:srgbClr val="66FF33"/>
    <a:srgbClr val="8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720" autoAdjust="0"/>
  </p:normalViewPr>
  <p:slideViewPr>
    <p:cSldViewPr>
      <p:cViewPr>
        <p:scale>
          <a:sx n="101" d="100"/>
          <a:sy n="101" d="100"/>
        </p:scale>
        <p:origin x="-258" y="-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5DA32154-D5D3-49CA-8919-ED1817062EB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7039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eg>
</file>

<file path=ppt/media/image42.png>
</file>

<file path=ppt/media/image43.jpeg>
</file>

<file path=ppt/media/image44.jpeg>
</file>

<file path=ppt/media/image45.png>
</file>

<file path=ppt/media/image46.jpeg>
</file>

<file path=ppt/media/image47.png>
</file>

<file path=ppt/media/image48.png>
</file>

<file path=ppt/media/image49.png>
</file>

<file path=ppt/media/image5.jpe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8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8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077CF80A-7368-494B-B045-ED5395A94C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011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F9C4CAF-98CE-4B4B-B10E-3F0FC7A6A02A}" type="slidenum">
              <a:rPr lang="en-US" smtClean="0"/>
              <a:pPr/>
              <a:t>2</a:t>
            </a:fld>
            <a:endParaRPr lang="en-US" smtClean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3388" y="549275"/>
            <a:ext cx="3659187" cy="27432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what coordinate system do you move the vertex?  Model coordinates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[0.0, 1.0] the right displacement range?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Scale and bias sin() from -1.0 to 1.0.</a:t>
            </a:r>
          </a:p>
          <a:p>
            <a:endParaRPr lang="en-US" dirty="0" smtClean="0"/>
          </a:p>
          <a:p>
            <a:r>
              <a:rPr lang="en-US" dirty="0" smtClean="0"/>
              <a:t>Amplitude may not be enough or too much.  Same</a:t>
            </a:r>
            <a:r>
              <a:rPr lang="en-US" baseline="0" dirty="0" smtClean="0"/>
              <a:t> for frequency.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Switching gears from GPU Compute to graphics.</a:t>
            </a:r>
            <a:r>
              <a:rPr lang="en-US" baseline="0" dirty="0" smtClean="0"/>
              <a:t>  Still more general GPU architecture to come, but the focus will be a on graphics for a bit.</a:t>
            </a:r>
            <a:endParaRPr lang="en-US" dirty="0" smtClean="0"/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DD464BEE-D989-41B0-B8A5-F408C9AB14AB}" type="slidenum">
              <a:rPr lang="en-US" smtClean="0"/>
              <a:pPr/>
              <a:t>3</a:t>
            </a:fld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 </a:t>
            </a:r>
            <a:r>
              <a:rPr lang="en-US" dirty="0" err="1" smtClean="0"/>
              <a:t>position.y</a:t>
            </a:r>
            <a:r>
              <a:rPr lang="en-US" dirty="0" smtClean="0"/>
              <a:t> varies per-vertex.  </a:t>
            </a:r>
            <a:r>
              <a:rPr lang="en-US" dirty="0" err="1" smtClean="0"/>
              <a:t>u_scaleFactor</a:t>
            </a:r>
            <a:r>
              <a:rPr lang="en-US" baseline="0" dirty="0" smtClean="0"/>
              <a:t> * 0.5 can be pre-computed.  </a:t>
            </a:r>
            <a:r>
              <a:rPr lang="en-US" baseline="0" dirty="0" err="1" smtClean="0"/>
              <a:t>u_frequency</a:t>
            </a:r>
            <a:r>
              <a:rPr lang="en-US" baseline="0" dirty="0" smtClean="0"/>
              <a:t> * </a:t>
            </a:r>
            <a:r>
              <a:rPr lang="en-US" baseline="0" dirty="0" err="1" smtClean="0"/>
              <a:t>u_time</a:t>
            </a:r>
            <a:r>
              <a:rPr lang="en-US" baseline="0" dirty="0" smtClean="0"/>
              <a:t> can be pre-computed.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Perhaps vertices are processed one at a time.  Primitive assembly needs to buffer them to form primitives after all vertices for a primitive have been processed</a:t>
            </a:r>
          </a:p>
          <a:p>
            <a:endParaRPr lang="en-US" dirty="0" smtClean="0"/>
          </a:p>
          <a:p>
            <a:r>
              <a:rPr lang="en-US" dirty="0" smtClean="0"/>
              <a:t>Also called triangle setup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F9C4CAF-98CE-4B4B-B10E-3F0FC7A6A02A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3388" y="549275"/>
            <a:ext cx="3659187" cy="27432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Perhaps vertices are processed in parallel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z</a:t>
            </a:r>
            <a:r>
              <a:rPr lang="en-US" baseline="0" dirty="0" smtClean="0"/>
              <a:t> component of window coordinates used for?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Clipping may happen sooner in the pipeline, but GL 4.2 shows it as happening after the viewport transform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Rasterization can be done</a:t>
            </a:r>
            <a:r>
              <a:rPr lang="en-US" baseline="0" dirty="0" smtClean="0"/>
              <a:t> with a </a:t>
            </a:r>
            <a:r>
              <a:rPr lang="en-US" baseline="0" dirty="0" err="1" smtClean="0"/>
              <a:t>scanline</a:t>
            </a:r>
            <a:r>
              <a:rPr lang="en-US" baseline="0" dirty="0" smtClean="0"/>
              <a:t> algorithm, recursive flood fill, or hierarchically.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Attributes are interpolated across the primitive (unless explicitly told otherwise).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are usually many more fragments than triangles creating an irregular workload.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Fragment input:  (</a:t>
            </a:r>
            <a:r>
              <a:rPr lang="en-US" dirty="0" err="1" smtClean="0"/>
              <a:t>x_window</a:t>
            </a:r>
            <a:r>
              <a:rPr lang="en-US" dirty="0" smtClean="0"/>
              <a:t>, </a:t>
            </a:r>
            <a:r>
              <a:rPr lang="en-US" dirty="0" err="1" smtClean="0"/>
              <a:t>y_window</a:t>
            </a:r>
            <a:r>
              <a:rPr lang="en-US" dirty="0" smtClean="0"/>
              <a:t>, </a:t>
            </a:r>
            <a:r>
              <a:rPr lang="en-US" dirty="0" err="1" smtClean="0"/>
              <a:t>z_window</a:t>
            </a:r>
            <a:r>
              <a:rPr lang="en-US" baseline="0" dirty="0" smtClean="0"/>
              <a:t> a.k.a. depth) and interpolated </a:t>
            </a:r>
            <a:r>
              <a:rPr lang="en-US" baseline="0" dirty="0" err="1" smtClean="0"/>
              <a:t>varyings</a:t>
            </a:r>
            <a:r>
              <a:rPr lang="en-US" baseline="0" dirty="0" smtClean="0"/>
              <a:t> (attributes) from rasterization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Useful uniforms: lights, time, etc.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Useful textures:  diffuse map, bump map, specular, map, etc.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Diffuse light scatters in all directions; rough</a:t>
            </a:r>
            <a:r>
              <a:rPr lang="en-US" baseline="0" dirty="0" smtClean="0"/>
              <a:t> surfaces.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 = (V + L)</a:t>
            </a:r>
            <a:r>
              <a:rPr lang="en-US" baseline="0" dirty="0" smtClean="0"/>
              <a:t> / 2.  Constant for all fragments for a directional light source.</a:t>
            </a:r>
          </a:p>
          <a:p>
            <a:endParaRPr lang="en-US" dirty="0" smtClean="0"/>
          </a:p>
          <a:p>
            <a:r>
              <a:rPr lang="en-US" dirty="0" smtClean="0"/>
              <a:t>Specular light is for mirror reflection; shiny and smooth surfaces.  Shininess controls the tightest of the specular bump.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Multiple layers of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41378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Scissor out area that affects a light or a post-processing effect, e.g., fixing cracks in screen-space.  Project bounding volume onto near plane.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Multi-pass</a:t>
            </a:r>
            <a:r>
              <a:rPr lang="en-US" baseline="0" dirty="0" smtClean="0"/>
              <a:t> avoid z-fighting (decaling)</a:t>
            </a:r>
          </a:p>
          <a:p>
            <a:r>
              <a:rPr lang="en-US" baseline="0" dirty="0" smtClean="0"/>
              <a:t>Stencil shadow volumes – </a:t>
            </a:r>
            <a:r>
              <a:rPr lang="en-US" baseline="0" dirty="0" err="1" smtClean="0"/>
              <a:t>inc</a:t>
            </a:r>
            <a:r>
              <a:rPr lang="en-US" baseline="0" dirty="0" smtClean="0"/>
              <a:t> on entrance, </a:t>
            </a:r>
            <a:r>
              <a:rPr lang="en-US" baseline="0" dirty="0" err="1" smtClean="0"/>
              <a:t>dec</a:t>
            </a:r>
            <a:r>
              <a:rPr lang="en-US" baseline="0" dirty="0" smtClean="0"/>
              <a:t> on exit.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Render the entire scene to the color and depth buffers with just ambient and emission components.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Disable color buffer and depth buffer writes.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Clear the stencil buffer and enable the stencil test.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Render the front-faces of all shadow volumes. Each object that casts a shadow will have a shadow volume. During this pass, increment the stencil value for fragments that pass the depth test.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Render shadow volume back-faces, decrementing the stencil value for fragments that pass the depth test.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At this point, the stencil buffer is non-zero for pixels in shadow.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Enable writing to the color buffer and set the depth test to less-than-or-equal-to.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Render the entire scene again with additive diffuse and specular components, and a stencil test that passes when the value is non-zero.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Only fragments not in shadow will be shaded with diffuse and specular components.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dirty="0" smtClean="0"/>
              <a:t>Used in Doom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Memory densities went up.  Cost went down.  Z-buffer is efficient to implement in hardware.  Has lots of optimizations.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Alpha Blending requires sorting back to front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dirty="0" smtClean="0"/>
              <a:t>Each attribute can come from a different buffer.  Multiple attributes can be interleaved in the same buffer.</a:t>
            </a:r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What are </a:t>
            </a:r>
            <a:r>
              <a:rPr lang="en-US" dirty="0" err="1" smtClean="0"/>
              <a:t>binormals</a:t>
            </a:r>
            <a:r>
              <a:rPr lang="en-US" dirty="0" smtClean="0"/>
              <a:t> and </a:t>
            </a:r>
            <a:r>
              <a:rPr lang="en-US" dirty="0" err="1" smtClean="0"/>
              <a:t>bitagents</a:t>
            </a:r>
            <a:r>
              <a:rPr lang="en-US" dirty="0" smtClean="0"/>
              <a:t>?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What</a:t>
            </a:r>
            <a:r>
              <a:rPr lang="en-US" baseline="0" dirty="0" smtClean="0"/>
              <a:t> are they used for?  Bump mapping, normal mapping.  Anything that needs to work in tangent space.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Why do we not need to store all three normal, binormal, and bitagent in the buffer?  Because we can compute one from the other two with a cross product.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Wolf</a:t>
            </a:r>
            <a:r>
              <a:rPr lang="en-US" baseline="0" dirty="0" smtClean="0"/>
              <a:t> 3D – 2.5D.  No ceiling and floor height changes (or textures).  No rolling walls.  No lighting.  Enemies always face viewer.  Ray casting.  Pre-computed texture coordinates.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Doom – Based on BSP tree (Bruce Naylor).  Texture mapped all surfaces.  Lighting.  Varying floor altitudes.  Rolling walls.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4669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Voodoo was started by SGI alums in 1994.  IP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acquired by </a:t>
            </a:r>
            <a:r>
              <a:rPr lang="en-US" dirty="0" smtClean="0"/>
              <a:t>NVIDIA in 2002.</a:t>
            </a:r>
          </a:p>
          <a:p>
            <a:endParaRPr lang="en-US" dirty="0" smtClean="0"/>
          </a:p>
          <a:p>
            <a:r>
              <a:rPr lang="en-US" dirty="0" smtClean="0"/>
              <a:t>Could only read from one texture</a:t>
            </a:r>
          </a:p>
          <a:p>
            <a:endParaRPr lang="en-US" dirty="0" smtClean="0"/>
          </a:p>
          <a:p>
            <a:r>
              <a:rPr lang="en-US" dirty="0" smtClean="0"/>
              <a:t>Required separate VGA card for 2D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Release Dec, 1996 (Japan).  Same era as Voodoo</a:t>
            </a:r>
          </a:p>
          <a:p>
            <a:endParaRPr lang="en-US" dirty="0" smtClean="0"/>
          </a:p>
          <a:p>
            <a:r>
              <a:rPr lang="en-US" dirty="0" smtClean="0"/>
              <a:t>Used SGI chip.  Even though the vertex load is low, it is done in hardware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4765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games use hardware T&amp;L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Fragment shader was sort-of</a:t>
            </a:r>
            <a:r>
              <a:rPr lang="en-US" baseline="0" dirty="0" smtClean="0"/>
              <a:t> programmable with register combiners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Application only renders a single quad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Pixel shader calculates intersection between view ray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and bounding box, discards pixels outside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Marches along ray between far and near intersection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points, accumulating color and opacity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Looks up in 3D texture, or evaluates procedural function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each sample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Compiles to REP/ENDREP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Allows us to exceed the 512 instruction PS2.0 limit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All blending is done at fp32 precision in the shader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100 steps is interactive on 6800 Ultra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43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dirty="0" smtClean="0"/>
              <a:t>Lots more on buffer</a:t>
            </a:r>
            <a:r>
              <a:rPr lang="en-US" baseline="0" dirty="0" smtClean="0"/>
              <a:t> organization after spring break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60" name="Group 24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39938" name="Rectangle 2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9942" name="Rectangle 6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39958" name="Group 22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39943" name="Rectangle 7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4" name="Rectangle 8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5" name="Rectangle 9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6" name="Rectangle 10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7" name="Rectangle 11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8" name="Rectangle 12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9" name="Rectangle 13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0" name="Rectangle 14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1" name="Rectangle 15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2" name="Rectangle 16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</p:grpSp>
      </p:grpSp>
      <p:sp>
        <p:nvSpPr>
          <p:cNvPr id="39939" name="Rectangle 3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9940" name="Rectangle 4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9941" name="Rectangle 5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E51C2117-5E01-4D5F-851D-FBBFF199E93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9953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9954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EE17D74-E82D-4944-8D32-A57669F312E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21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B7285A2-8232-4F13-BC2A-58A29B510B1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8D3C82-491F-4F02-A89C-B40ED79CC88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60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C72C570-AD5C-43F6-B650-9A25EFDF7297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7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755EB3-214F-41CB-8AC1-28C1B3C77FB9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4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A8FE5B2-0E7A-4F03-A0A4-74DF57191F7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88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1FD4BFB-3211-4503-92AD-E45A8DAC040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2E5AA19-44CB-445D-9F06-B8698D97E25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77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465DB09-0BB3-4C6A-BE9D-8B5ED54745A3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23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904275-1EF4-4F06-A43A-5591606EEC3A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69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891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itchFamily="34" charset="0"/>
              </a:defRPr>
            </a:lvl1pPr>
          </a:lstStyle>
          <a:p>
            <a:fld id="{4A7E55A4-E05A-4446-958F-1C32F51CFE4E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38947" name="Group 35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38917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18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19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0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1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8922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3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24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8925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38926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8927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8929" name="Rectangle 1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virtualglobebook.com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sdn.microsoft.com/en-us/library/windows/desktop/bb206365(v=vs.85).aspx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imerendering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imerendering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CgTutorial/cg_tutorial_chapter06.html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://http.developer.nvidia.com/CgTutorial/cg_tutorial_chapter06.htm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nvidia.com/content/vertex-texture-fetch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obe.com/devnet/html5/articles/css-shaders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vcs.w3.org/hg/FXTF/raw-file/tip/custom/index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hyperlink" Target="http://developer.amd.com/archive/gpu/rendermonkey/pages/default.aspx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CgTutorial/cg_tutorial_chapter05.html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3/gpugems3_ch14.html" TargetMode="Externa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md.com/archive/gpu/rendermonkey/pages/default.aspx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virtualglobebook.com/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ozone3d.net/tutorials/stencil_shadow_volumes.php" TargetMode="Externa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/gpugems_ch06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09.idav.ucdavis.edu/talks/01-BPS-SIGGRAPH09-mhouston.pdf" TargetMode="Externa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dodgegarage.com/3dfx/v1.htm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jpe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gamespot.com/users/my_shoe/" TargetMode="Externa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://wii.ign.com/dor/objects/949580/mario-kart-wii/images/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VisionTek_GeForce_256.jpg" TargetMode="Externa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jpe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ftp://download.nvidia.com/developer/presentations/2004/GPU_Jackpot/Shader_Model_3.pdf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ftp://download.nvidia.com/developer/presentations/2004/GPU_Jackpot/Shader_Model_3.pdf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://developer.amd.com/media/gpu_assets/03_Clever_Shader_Tricks.pdf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2/gpugems2_chapter30.html" TargetMode="Externa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://s08.idav.ucdavis.edu/luebke-nvidia-gpu-architecture.pdf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http://s08.idav.ucdavis.edu/luebke-nvidia-gpu-architecture.pdf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://s08.idav.ucdavis.edu/luebke-nvidia-gpu-architecture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GPUGems3/gpugems3_ch01.html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600" dirty="0" smtClean="0"/>
              <a:t>The </a:t>
            </a:r>
            <a:r>
              <a:rPr lang="en-US" sz="4600" dirty="0"/>
              <a:t>Graphics Pipeline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Patrick Cozzi</a:t>
            </a:r>
          </a:p>
          <a:p>
            <a:pPr>
              <a:lnSpc>
                <a:spcPct val="90000"/>
              </a:lnSpc>
            </a:pPr>
            <a:r>
              <a:rPr lang="en-US" dirty="0"/>
              <a:t>University of Pennsylvania</a:t>
            </a:r>
          </a:p>
          <a:p>
            <a:pPr>
              <a:lnSpc>
                <a:spcPct val="90000"/>
              </a:lnSpc>
            </a:pPr>
            <a:r>
              <a:rPr lang="en-US" dirty="0"/>
              <a:t>CIS 565 - Spring </a:t>
            </a:r>
            <a:r>
              <a:rPr lang="en-US" dirty="0" smtClean="0"/>
              <a:t>2012</a:t>
            </a:r>
            <a:endParaRPr lang="en-US" dirty="0"/>
          </a:p>
        </p:txBody>
      </p:sp>
      <p:pic>
        <p:nvPicPr>
          <p:cNvPr id="6" name="Picture 4" descr="C:\Data\Penn\565\2012 Spring\html\images\bann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413" y="0"/>
            <a:ext cx="609758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Review:  Rendering</a:t>
            </a:r>
          </a:p>
        </p:txBody>
      </p:sp>
      <p:pic>
        <p:nvPicPr>
          <p:cNvPr id="140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99" y="1716410"/>
            <a:ext cx="7742802" cy="4684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</a:t>
            </a:r>
            <a:r>
              <a:rPr lang="en-US" sz="1200" dirty="0" smtClean="0">
                <a:hlinkClick r:id="rId3"/>
              </a:rPr>
              <a:t>www.cs.cmu.edu/afs/cs.cmu.edu/academic/class/15869-f11/www/lectures/01_intro.pdf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45135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Review:  Rendering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Rendering</a:t>
            </a:r>
          </a:p>
          <a:p>
            <a:pPr lvl="1">
              <a:lnSpc>
                <a:spcPct val="90000"/>
              </a:lnSpc>
            </a:pPr>
            <a:r>
              <a:rPr lang="en-US"/>
              <a:t>Goal:  Assign color to pixels</a:t>
            </a:r>
          </a:p>
          <a:p>
            <a:pPr>
              <a:lnSpc>
                <a:spcPct val="90000"/>
              </a:lnSpc>
            </a:pPr>
            <a:r>
              <a:rPr lang="en-US"/>
              <a:t>Two Parts</a:t>
            </a:r>
          </a:p>
          <a:p>
            <a:pPr lvl="1">
              <a:lnSpc>
                <a:spcPct val="90000"/>
              </a:lnSpc>
            </a:pPr>
            <a:r>
              <a:rPr lang="en-US"/>
              <a:t>Visible surfaces</a:t>
            </a:r>
          </a:p>
          <a:p>
            <a:pPr lvl="2">
              <a:lnSpc>
                <a:spcPct val="90000"/>
              </a:lnSpc>
            </a:pPr>
            <a:r>
              <a:rPr lang="en-US"/>
              <a:t>What is in front of what for a given view</a:t>
            </a:r>
          </a:p>
          <a:p>
            <a:pPr lvl="1">
              <a:lnSpc>
                <a:spcPct val="90000"/>
              </a:lnSpc>
            </a:pPr>
            <a:r>
              <a:rPr lang="en-US"/>
              <a:t>Shading</a:t>
            </a:r>
          </a:p>
          <a:p>
            <a:pPr lvl="2">
              <a:lnSpc>
                <a:spcPct val="90000"/>
              </a:lnSpc>
            </a:pPr>
            <a:r>
              <a:rPr lang="en-US"/>
              <a:t>Simulate the interaction of material and light to produce a pixel color</a:t>
            </a:r>
          </a:p>
        </p:txBody>
      </p:sp>
    </p:spTree>
    <p:extLst>
      <p:ext uri="{BB962C8B-B14F-4D97-AF65-F5344CB8AC3E}">
        <p14:creationId xmlns:p14="http://schemas.microsoft.com/office/powerpoint/2010/main" val="50608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Graphics Review:  Animation</a:t>
            </a:r>
          </a:p>
        </p:txBody>
      </p:sp>
      <p:sp>
        <p:nvSpPr>
          <p:cNvPr id="116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Move the camera and/or agents, and re-render the scene</a:t>
            </a:r>
          </a:p>
          <a:p>
            <a:pPr lvl="1"/>
            <a:r>
              <a:rPr lang="en-US"/>
              <a:t>In less than 16.6 ms (60 fps)</a:t>
            </a:r>
          </a:p>
        </p:txBody>
      </p:sp>
    </p:spTree>
    <p:extLst>
      <p:ext uri="{BB962C8B-B14F-4D97-AF65-F5344CB8AC3E}">
        <p14:creationId xmlns:p14="http://schemas.microsoft.com/office/powerpoint/2010/main" val="55911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Pipeline Walkthrough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from </a:t>
            </a:r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www.cs.cmu.edu/afs/cs.cmu.edu/academic/class/15869-f11/www/lectures/01_intro.pdf</a:t>
            </a:r>
            <a:endParaRPr lang="en-US" sz="1000" dirty="0"/>
          </a:p>
        </p:txBody>
      </p:sp>
      <p:cxnSp>
        <p:nvCxnSpPr>
          <p:cNvPr id="40" name="Straight Arrow Connector 39"/>
          <p:cNvCxnSpPr/>
          <p:nvPr/>
        </p:nvCxnSpPr>
        <p:spPr bwMode="auto">
          <a:xfrm flipH="1">
            <a:off x="2531269" y="1948934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676400"/>
            <a:ext cx="3190875" cy="104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1" name="Straight Arrow Connector 40"/>
          <p:cNvCxnSpPr/>
          <p:nvPr/>
        </p:nvCxnSpPr>
        <p:spPr bwMode="auto">
          <a:xfrm>
            <a:off x="2531269" y="6312932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118" y="5394073"/>
            <a:ext cx="341947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9123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85750" indent="-285750"/>
            <a:r>
              <a:rPr lang="en-US" dirty="0"/>
              <a:t>Vertex Assembly</a:t>
            </a:r>
          </a:p>
        </p:txBody>
      </p:sp>
      <p:pic>
        <p:nvPicPr>
          <p:cNvPr id="14336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276600"/>
            <a:ext cx="4918392" cy="3099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Down Arrow 17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Pull together a vertex from one or more 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Also </a:t>
            </a:r>
            <a:r>
              <a:rPr lang="en-US" dirty="0"/>
              <a:t>called </a:t>
            </a:r>
            <a:r>
              <a:rPr lang="en-US" i="1" dirty="0" smtClean="0">
                <a:solidFill>
                  <a:srgbClr val="FFC000"/>
                </a:solidFill>
              </a:rPr>
              <a:t>primitive processing</a:t>
            </a:r>
            <a:r>
              <a:rPr lang="en-US" dirty="0" smtClean="0"/>
              <a:t> (GL ES) </a:t>
            </a:r>
            <a:r>
              <a:rPr lang="en-US" dirty="0"/>
              <a:t>or </a:t>
            </a:r>
            <a:r>
              <a:rPr lang="en-US" i="1" dirty="0">
                <a:solidFill>
                  <a:srgbClr val="FFC000"/>
                </a:solidFill>
              </a:rPr>
              <a:t>input </a:t>
            </a:r>
            <a:r>
              <a:rPr lang="en-US" i="1" dirty="0" smtClean="0">
                <a:solidFill>
                  <a:srgbClr val="FFC000"/>
                </a:solidFill>
              </a:rPr>
              <a:t>assembler</a:t>
            </a:r>
            <a:r>
              <a:rPr lang="en-US" dirty="0"/>
              <a:t> </a:t>
            </a:r>
            <a:r>
              <a:rPr lang="en-US" dirty="0" smtClean="0"/>
              <a:t>(D3D)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http://www.virtualglobebook.com/</a:t>
            </a:r>
            <a:endParaRPr lang="en-US" sz="1000" dirty="0"/>
          </a:p>
        </p:txBody>
      </p:sp>
      <p:sp>
        <p:nvSpPr>
          <p:cNvPr id="22" name="TextBox 21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82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 example (no indices):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0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72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 example (no indices</a:t>
            </a:r>
            <a:r>
              <a:rPr lang="en-US" dirty="0" smtClean="0"/>
              <a:t>):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0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5508396" y="3376999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5516425" y="3771508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5519567" y="4140152"/>
            <a:ext cx="1033633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" name="Curved Connector 5"/>
          <p:cNvCxnSpPr>
            <a:stCxn id="4" idx="2"/>
            <a:endCxn id="80" idx="0"/>
          </p:cNvCxnSpPr>
          <p:nvPr/>
        </p:nvCxnSpPr>
        <p:spPr bwMode="auto">
          <a:xfrm rot="10800000" flipH="1" flipV="1">
            <a:off x="5508396" y="3567498"/>
            <a:ext cx="130404" cy="1683241"/>
          </a:xfrm>
          <a:prstGeom prst="curvedConnector4">
            <a:avLst>
              <a:gd name="adj1" fmla="val -515061"/>
              <a:gd name="adj2" fmla="val 8870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urved Connector 11"/>
          <p:cNvCxnSpPr>
            <a:stCxn id="66" idx="2"/>
            <a:endCxn id="81" idx="0"/>
          </p:cNvCxnSpPr>
          <p:nvPr/>
        </p:nvCxnSpPr>
        <p:spPr bwMode="auto">
          <a:xfrm rot="10800000" flipH="1" flipV="1">
            <a:off x="5516424" y="3962008"/>
            <a:ext cx="430317" cy="1288732"/>
          </a:xfrm>
          <a:prstGeom prst="curvedConnector4">
            <a:avLst>
              <a:gd name="adj1" fmla="val -96937"/>
              <a:gd name="adj2" fmla="val 7275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urved Connector 15"/>
          <p:cNvCxnSpPr>
            <a:stCxn id="67" idx="4"/>
          </p:cNvCxnSpPr>
          <p:nvPr/>
        </p:nvCxnSpPr>
        <p:spPr bwMode="auto">
          <a:xfrm rot="16200000" flipH="1">
            <a:off x="5964568" y="4592968"/>
            <a:ext cx="660448" cy="516816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0" name="TextBox 69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834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 example (no indices</a:t>
            </a:r>
            <a:r>
              <a:rPr lang="en-US" dirty="0" smtClean="0"/>
              <a:t>):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1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5821225" y="3376999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5821225" y="3771508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6433967" y="4140152"/>
            <a:ext cx="1033633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" name="Curved Connector 5"/>
          <p:cNvCxnSpPr>
            <a:stCxn id="4" idx="2"/>
            <a:endCxn id="80" idx="0"/>
          </p:cNvCxnSpPr>
          <p:nvPr/>
        </p:nvCxnSpPr>
        <p:spPr bwMode="auto">
          <a:xfrm rot="10800000" flipV="1">
            <a:off x="5638801" y="3567498"/>
            <a:ext cx="182425" cy="1683241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urved Connector 11"/>
          <p:cNvCxnSpPr>
            <a:stCxn id="73" idx="0"/>
            <a:endCxn id="81" idx="0"/>
          </p:cNvCxnSpPr>
          <p:nvPr/>
        </p:nvCxnSpPr>
        <p:spPr bwMode="auto">
          <a:xfrm rot="16200000" flipH="1" flipV="1">
            <a:off x="5453401" y="4684341"/>
            <a:ext cx="1059740" cy="73058"/>
          </a:xfrm>
          <a:prstGeom prst="curvedConnector5">
            <a:avLst>
              <a:gd name="adj1" fmla="val 46923"/>
              <a:gd name="adj2" fmla="val -69892"/>
              <a:gd name="adj3" fmla="val 61989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urved Connector 15"/>
          <p:cNvCxnSpPr>
            <a:stCxn id="67" idx="4"/>
          </p:cNvCxnSpPr>
          <p:nvPr/>
        </p:nvCxnSpPr>
        <p:spPr bwMode="auto">
          <a:xfrm rot="5400000">
            <a:off x="6421768" y="4652584"/>
            <a:ext cx="660448" cy="397584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8" name="TextBox 6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975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57600" y="5955268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model-view-projection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819400" y="1764268"/>
            <a:ext cx="594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Transform incoming vertex position from </a:t>
            </a:r>
            <a:r>
              <a:rPr lang="en-US" i="1" dirty="0" smtClean="0">
                <a:solidFill>
                  <a:srgbClr val="FFC000"/>
                </a:solidFill>
              </a:rPr>
              <a:t>model</a:t>
            </a:r>
            <a:r>
              <a:rPr lang="en-US" dirty="0" smtClean="0"/>
              <a:t> to </a:t>
            </a:r>
            <a:r>
              <a:rPr lang="en-US" i="1" dirty="0" smtClean="0">
                <a:solidFill>
                  <a:srgbClr val="FFC000"/>
                </a:solidFill>
              </a:rPr>
              <a:t>clip</a:t>
            </a:r>
            <a:r>
              <a:rPr lang="en-US" dirty="0" smtClean="0"/>
              <a:t> coordinates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Perform additional per-vertex computations; modify, add, or remove attributes passed down the pipeline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Formerly called the </a:t>
            </a:r>
            <a:r>
              <a:rPr lang="en-US" i="1" dirty="0" smtClean="0">
                <a:solidFill>
                  <a:srgbClr val="FFC000"/>
                </a:solidFill>
              </a:rPr>
              <a:t>Transform and Lighting</a:t>
            </a:r>
            <a:r>
              <a:rPr lang="en-US" dirty="0" smtClean="0"/>
              <a:t> (T&amp;L) stage.  Why?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354331" y="4497517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4" name="Down Arrow 43"/>
          <p:cNvSpPr/>
          <p:nvPr/>
        </p:nvSpPr>
        <p:spPr bwMode="auto">
          <a:xfrm>
            <a:off x="7062474" y="42434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Down Arrow 44"/>
          <p:cNvSpPr/>
          <p:nvPr/>
        </p:nvSpPr>
        <p:spPr bwMode="auto">
          <a:xfrm>
            <a:off x="7062474" y="48530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783968" y="381000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830455" y="5176451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802403" y="4497517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510546" y="42434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510546" y="48530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19830" y="381000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499467" y="5176451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015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503336" y="5657334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211479" y="54032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211479" y="60128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820763" y="496981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00400" y="63362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642580" y="5617035"/>
            <a:ext cx="2390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uniforms, e.g., </a:t>
            </a:r>
          </a:p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matrices, etc.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1" name="Down Arrow 40"/>
          <p:cNvSpPr/>
          <p:nvPr/>
        </p:nvSpPr>
        <p:spPr bwMode="auto">
          <a:xfrm rot="5400000">
            <a:off x="5301973" y="5571395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230816" y="3581400"/>
            <a:ext cx="323678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eye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Model to clip coordinates requires three transforms: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model to world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world to eye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eye to clip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Use 4x4 matrices passed to the vertex shader as uniforms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02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Announcements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6868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Homework 3 due 02/27</a:t>
            </a:r>
          </a:p>
          <a:p>
            <a:pPr eaLnBrk="1" hangingPunct="1"/>
            <a:r>
              <a:rPr lang="en-US" dirty="0" smtClean="0"/>
              <a:t>Project kickoff 02/27</a:t>
            </a:r>
          </a:p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5392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2912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 to world: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39" name="Picture 2" descr="Diagram of how world coordinates and local coordinates are relat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126252"/>
            <a:ext cx="3276600" cy="313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http://msdn.microsoft.com/en-us/library/windows/desktop/bb206365(v=vs.85).aspx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627786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World </a:t>
            </a:r>
            <a:r>
              <a:rPr lang="en-US" dirty="0"/>
              <a:t>to </a:t>
            </a:r>
            <a:r>
              <a:rPr lang="en-US" dirty="0" smtClean="0"/>
              <a:t>eye: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http://www.realtimerendering.com</a:t>
            </a:r>
            <a:r>
              <a:rPr lang="en-US" sz="1000" dirty="0" smtClean="0">
                <a:hlinkClick r:id="rId3"/>
              </a:rPr>
              <a:t>/</a:t>
            </a:r>
            <a:endParaRPr lang="en-US" sz="1000" dirty="0"/>
          </a:p>
        </p:txBody>
      </p:sp>
      <p:pic>
        <p:nvPicPr>
          <p:cNvPr id="2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3233830"/>
            <a:ext cx="5776913" cy="1804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7329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Eye to clip coordinates: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http://www.realtimerendering.com</a:t>
            </a:r>
            <a:r>
              <a:rPr lang="en-US" sz="1000" dirty="0" smtClean="0">
                <a:hlinkClick r:id="rId3"/>
              </a:rPr>
              <a:t>/</a:t>
            </a:r>
            <a:endParaRPr lang="en-US" sz="1000" dirty="0"/>
          </a:p>
        </p:txBody>
      </p:sp>
      <p:pic>
        <p:nvPicPr>
          <p:cNvPr id="15155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881037"/>
            <a:ext cx="3657600" cy="3434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31102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05200" y="3200400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model-view-projection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509409" y="2895600"/>
            <a:ext cx="4948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In practice, the model, view, and projection matrices are commonly burnt into one matrix?  Why?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903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Model to clip coordinate transformation is just one use for the vertex shader.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use:  animation.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pulsing?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2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340995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http://http.developer.nvidia.com/CgTutorial/cg_tutorial_chapter06.html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775387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pulsing?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Displace position along surface normal over time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2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15360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7244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1668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the shortcomings?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1336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2895600" y="3844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  <a:cs typeface="+mn-cs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  <a:cs typeface="+mn-cs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  <a:cs typeface="+mn-cs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3045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the other shortcomings?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1336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2895600" y="3844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  <a:cs typeface="+mn-cs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  <a:cs typeface="+mn-cs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649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get the varying bulge?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27846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get the varying bulge?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2895600" y="4606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4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displacement =</a:t>
            </a:r>
            <a:endParaRPr lang="en-US" sz="24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4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400" kern="0" dirty="0" smtClean="0">
                <a:solidFill>
                  <a:srgbClr val="D60093"/>
                </a:solidFill>
                <a:latin typeface="Courier New" charset="0"/>
              </a:rPr>
              <a:t>sin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position.y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) + 1.0);</a:t>
            </a:r>
            <a:endParaRPr lang="en-US" sz="2400" kern="0" dirty="0">
              <a:solidFill>
                <a:schemeClr val="tx2"/>
              </a:solidFill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576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Course Contents</a:t>
            </a:r>
          </a:p>
        </p:txBody>
      </p:sp>
      <p:sp>
        <p:nvSpPr>
          <p:cNvPr id="26627" name="TextBox 12"/>
          <p:cNvSpPr txBox="1">
            <a:spLocks noChangeArrowheads="1"/>
          </p:cNvSpPr>
          <p:nvPr/>
        </p:nvSpPr>
        <p:spPr bwMode="auto">
          <a:xfrm>
            <a:off x="4786313" y="3143250"/>
            <a:ext cx="2338387" cy="26781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Mobile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7" name="TextBox 6"/>
          <p:cNvSpPr txBox="1"/>
          <p:nvPr/>
        </p:nvSpPr>
        <p:spPr>
          <a:xfrm>
            <a:off x="4762500" y="3759200"/>
            <a:ext cx="2209800" cy="18161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Real-Time Rendering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4762500" y="4343400"/>
            <a:ext cx="2057400" cy="13239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OpenGL / WebGL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26630" name="TextBox 10"/>
          <p:cNvSpPr txBox="1">
            <a:spLocks noChangeArrowheads="1"/>
          </p:cNvSpPr>
          <p:nvPr/>
        </p:nvSpPr>
        <p:spPr bwMode="auto">
          <a:xfrm>
            <a:off x="4756150" y="5029200"/>
            <a:ext cx="1911350" cy="584200"/>
          </a:xfrm>
          <a:prstGeom prst="rect">
            <a:avLst/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600"/>
              <a:t>Graphics Pipeline</a:t>
            </a:r>
          </a:p>
          <a:p>
            <a:pPr algn="ctr"/>
            <a:endParaRPr lang="en-US" sz="1600"/>
          </a:p>
        </p:txBody>
      </p:sp>
      <p:sp>
        <p:nvSpPr>
          <p:cNvPr id="26631" name="TextBox 5"/>
          <p:cNvSpPr txBox="1">
            <a:spLocks noChangeArrowheads="1"/>
          </p:cNvSpPr>
          <p:nvPr/>
        </p:nvSpPr>
        <p:spPr bwMode="auto">
          <a:xfrm>
            <a:off x="2019300" y="3905250"/>
            <a:ext cx="2736850" cy="193833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Parallel Algorithms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26632" name="TextBox 4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26633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</p:spTree>
    <p:extLst>
      <p:ext uri="{BB962C8B-B14F-4D97-AF65-F5344CB8AC3E}">
        <p14:creationId xmlns:p14="http://schemas.microsoft.com/office/powerpoint/2010/main" val="325811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varies per-vertex and what does not?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2895600" y="25493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position.y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674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962598" y="3980934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670741" y="37268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670741" y="43364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280025" y="329341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659662" y="46598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256268" y="380303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1" name="Down Arrow 40"/>
          <p:cNvSpPr/>
          <p:nvPr/>
        </p:nvSpPr>
        <p:spPr bwMode="auto">
          <a:xfrm rot="5400000">
            <a:off x="5913635" y="3733452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On all modern GPUs, vertex shaders can read from textures as well as uniform variables.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this useful for?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56268" y="421948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Down Arrow 41"/>
          <p:cNvSpPr/>
          <p:nvPr/>
        </p:nvSpPr>
        <p:spPr bwMode="auto">
          <a:xfrm rot="5400000">
            <a:off x="5913635" y="4149899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1257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 Textures can provide height maps for displacement mapping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3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http://developer.nvidia.com/content/vertex-texture-fetch</a:t>
            </a:r>
            <a:endParaRPr lang="en-US" sz="1000" dirty="0"/>
          </a:p>
        </p:txBody>
      </p:sp>
      <p:pic>
        <p:nvPicPr>
          <p:cNvPr id="1556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2362200"/>
            <a:ext cx="5257800" cy="2191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56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315" y="4503298"/>
            <a:ext cx="5181877" cy="2000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61393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Technology preview:  vertex shaders are becoming available to CSS on the web as </a:t>
            </a:r>
            <a:r>
              <a:rPr lang="en-US" i="1" dirty="0" smtClean="0">
                <a:solidFill>
                  <a:srgbClr val="FFC000"/>
                </a:solidFill>
              </a:rPr>
              <a:t>CSS shaders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667000" y="3195790"/>
            <a:ext cx="6477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 smtClean="0"/>
              <a:t>Demo</a:t>
            </a:r>
          </a:p>
          <a:p>
            <a:endParaRPr lang="en-US" dirty="0">
              <a:hlinkClick r:id="rId3"/>
            </a:endParaRPr>
          </a:p>
          <a:p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://www.adobe.com/devnet/html5/articles/css-shaders.html</a:t>
            </a:r>
            <a:endParaRPr lang="en-US" dirty="0"/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More info on CSS shaders:  </a:t>
            </a:r>
            <a:r>
              <a:rPr lang="en-US" sz="1000" dirty="0">
                <a:hlinkClick r:id="rId4"/>
              </a:rPr>
              <a:t>https://dvcs.w3.org/hg/FXTF/raw-file/tip/custom/index.html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17256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4179332"/>
            <a:ext cx="2371725" cy="2333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6997628" y="3810000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Particle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RenderMonkey</a:t>
            </a:r>
            <a:r>
              <a:rPr lang="en-US" dirty="0" smtClean="0"/>
              <a:t> Demos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err="1" smtClean="0"/>
              <a:t>RenderMonkey</a:t>
            </a:r>
            <a:r>
              <a:rPr lang="en-US" sz="1000" dirty="0" smtClean="0"/>
              <a:t>: </a:t>
            </a:r>
            <a:r>
              <a:rPr lang="en-US" sz="1000" dirty="0">
                <a:hlinkClick r:id="rId4"/>
              </a:rPr>
              <a:t>http://developer.amd.com/archive/gpu/rendermonkey/pages/default.aspx</a:t>
            </a:r>
            <a:endParaRPr lang="en-US" sz="1000" dirty="0"/>
          </a:p>
        </p:txBody>
      </p:sp>
      <p:pic>
        <p:nvPicPr>
          <p:cNvPr id="1546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3673264"/>
            <a:ext cx="2297375" cy="2290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5377542" y="3298867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Morph</a:t>
            </a:r>
            <a:endParaRPr lang="en-US" dirty="0"/>
          </a:p>
        </p:txBody>
      </p:sp>
      <p:pic>
        <p:nvPicPr>
          <p:cNvPr id="1546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988" y="2724763"/>
            <a:ext cx="2387552" cy="2387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58299" y="2286000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Bounce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9845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5446134" y="3642713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2140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0431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581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5812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sosceles Triangle 21"/>
          <p:cNvSpPr/>
          <p:nvPr/>
        </p:nvSpPr>
        <p:spPr bwMode="auto">
          <a:xfrm flipH="1" flipV="1">
            <a:off x="5185655" y="5538162"/>
            <a:ext cx="713624" cy="634181"/>
          </a:xfrm>
          <a:prstGeom prst="triangl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06076" y="5384848"/>
            <a:ext cx="2121158" cy="923330"/>
          </a:xfrm>
          <a:prstGeom prst="rect">
            <a:avLst/>
          </a:prstGeom>
          <a:solidFill>
            <a:srgbClr val="00B0F0">
              <a:alpha val="20000"/>
            </a:srgb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Primitive Assembly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176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Agenda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6868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Brief Graphics Review</a:t>
            </a:r>
          </a:p>
          <a:p>
            <a:pPr eaLnBrk="1" hangingPunct="1"/>
            <a:r>
              <a:rPr lang="en-US" dirty="0" smtClean="0"/>
              <a:t>Graphics Pipeline</a:t>
            </a:r>
          </a:p>
          <a:p>
            <a:pPr eaLnBrk="1" hangingPunct="1"/>
            <a:r>
              <a:rPr lang="en-US" dirty="0" smtClean="0"/>
              <a:t>Mapping the Graphics Pipeline to Hardware</a:t>
            </a:r>
          </a:p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8507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5446134" y="3642713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7745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6542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sosceles Triangle 21"/>
          <p:cNvSpPr/>
          <p:nvPr/>
        </p:nvSpPr>
        <p:spPr bwMode="auto">
          <a:xfrm flipH="1" flipV="1">
            <a:off x="5185655" y="5538162"/>
            <a:ext cx="713624" cy="634181"/>
          </a:xfrm>
          <a:prstGeom prst="triangl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06076" y="5384848"/>
            <a:ext cx="2121158" cy="923330"/>
          </a:xfrm>
          <a:prstGeom prst="rect">
            <a:avLst/>
          </a:prstGeom>
          <a:solidFill>
            <a:srgbClr val="00B0F0">
              <a:alpha val="20000"/>
            </a:srgb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Primitive Assembly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2478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Perspective Division and Viewport Transform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are a series of stages between primitive assembly and rasterization.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Perspective division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Viewport transform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914395" y="2971800"/>
            <a:ext cx="3781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ndc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).xyz /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clip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).w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4490175"/>
            <a:ext cx="5161729" cy="1521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51" name="TextBox 50"/>
          <p:cNvSpPr txBox="1"/>
          <p:nvPr/>
        </p:nvSpPr>
        <p:spPr>
          <a:xfrm>
            <a:off x="3886200" y="3745468"/>
            <a:ext cx="4028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window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viewport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-transform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ndc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3721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Clipping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are a series of stages between primitive assembly and rasterization.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Clipping</a:t>
            </a: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4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971800"/>
            <a:ext cx="3957638" cy="1280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841493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Rasterization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Determine what pixels a primitive overlaps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this?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about aliasing?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happens to non-position vertex attributes during rasterization?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the triangle-to-fragment ratio?</a:t>
            </a:r>
            <a:endParaRPr lang="en-US" dirty="0"/>
          </a:p>
          <a:p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grpSp>
        <p:nvGrpSpPr>
          <p:cNvPr id="21" name="Group 71"/>
          <p:cNvGrpSpPr>
            <a:grpSpLocks/>
          </p:cNvGrpSpPr>
          <p:nvPr/>
        </p:nvGrpSpPr>
        <p:grpSpPr bwMode="auto">
          <a:xfrm>
            <a:off x="3429000" y="2362200"/>
            <a:ext cx="5075690" cy="1970562"/>
            <a:chOff x="576" y="2016"/>
            <a:chExt cx="4080" cy="1584"/>
          </a:xfrm>
        </p:grpSpPr>
        <p:sp>
          <p:nvSpPr>
            <p:cNvPr id="22" name="Rectangle 70"/>
            <p:cNvSpPr>
              <a:spLocks noChangeArrowheads="1"/>
            </p:cNvSpPr>
            <p:nvPr/>
          </p:nvSpPr>
          <p:spPr bwMode="auto">
            <a:xfrm>
              <a:off x="3792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Rectangle 69"/>
            <p:cNvSpPr>
              <a:spLocks noChangeArrowheads="1"/>
            </p:cNvSpPr>
            <p:nvPr/>
          </p:nvSpPr>
          <p:spPr bwMode="auto">
            <a:xfrm>
              <a:off x="4080" y="230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Rectangle 68"/>
            <p:cNvSpPr>
              <a:spLocks noChangeArrowheads="1"/>
            </p:cNvSpPr>
            <p:nvPr/>
          </p:nvSpPr>
          <p:spPr bwMode="auto">
            <a:xfrm>
              <a:off x="4224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AutoShape 30"/>
            <p:cNvSpPr>
              <a:spLocks noChangeArrowheads="1"/>
            </p:cNvSpPr>
            <p:nvPr/>
          </p:nvSpPr>
          <p:spPr bwMode="auto">
            <a:xfrm>
              <a:off x="3206" y="2160"/>
              <a:ext cx="1296" cy="1296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Rectangle 67"/>
            <p:cNvSpPr>
              <a:spLocks noChangeArrowheads="1"/>
            </p:cNvSpPr>
            <p:nvPr/>
          </p:nvSpPr>
          <p:spPr bwMode="auto">
            <a:xfrm>
              <a:off x="3936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Rectangle 66"/>
            <p:cNvSpPr>
              <a:spLocks noChangeArrowheads="1"/>
            </p:cNvSpPr>
            <p:nvPr/>
          </p:nvSpPr>
          <p:spPr bwMode="auto">
            <a:xfrm>
              <a:off x="4224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Rectangle 38"/>
            <p:cNvSpPr>
              <a:spLocks noChangeArrowheads="1"/>
            </p:cNvSpPr>
            <p:nvPr/>
          </p:nvSpPr>
          <p:spPr bwMode="auto">
            <a:xfrm>
              <a:off x="3504" y="2736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Rectangle 39"/>
            <p:cNvSpPr>
              <a:spLocks noChangeArrowheads="1"/>
            </p:cNvSpPr>
            <p:nvPr/>
          </p:nvSpPr>
          <p:spPr bwMode="auto">
            <a:xfrm>
              <a:off x="3504" y="259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Rectangle 40"/>
            <p:cNvSpPr>
              <a:spLocks noChangeArrowheads="1"/>
            </p:cNvSpPr>
            <p:nvPr/>
          </p:nvSpPr>
          <p:spPr bwMode="auto">
            <a:xfrm>
              <a:off x="3648" y="244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Rectangle 41"/>
            <p:cNvSpPr>
              <a:spLocks noChangeArrowheads="1"/>
            </p:cNvSpPr>
            <p:nvPr/>
          </p:nvSpPr>
          <p:spPr bwMode="auto">
            <a:xfrm>
              <a:off x="3648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42"/>
            <p:cNvSpPr>
              <a:spLocks noChangeArrowheads="1"/>
            </p:cNvSpPr>
            <p:nvPr/>
          </p:nvSpPr>
          <p:spPr bwMode="auto">
            <a:xfrm>
              <a:off x="3792" y="2160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Rectangle 43"/>
            <p:cNvSpPr>
              <a:spLocks noChangeArrowheads="1"/>
            </p:cNvSpPr>
            <p:nvPr/>
          </p:nvSpPr>
          <p:spPr bwMode="auto">
            <a:xfrm>
              <a:off x="3936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Rectangle 44"/>
            <p:cNvSpPr>
              <a:spLocks noChangeArrowheads="1"/>
            </p:cNvSpPr>
            <p:nvPr/>
          </p:nvSpPr>
          <p:spPr bwMode="auto">
            <a:xfrm>
              <a:off x="3936" y="244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Rectangle 45"/>
            <p:cNvSpPr>
              <a:spLocks noChangeArrowheads="1"/>
            </p:cNvSpPr>
            <p:nvPr/>
          </p:nvSpPr>
          <p:spPr bwMode="auto">
            <a:xfrm>
              <a:off x="4368" y="331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Rectangle 46"/>
            <p:cNvSpPr>
              <a:spLocks noChangeArrowheads="1"/>
            </p:cNvSpPr>
            <p:nvPr/>
          </p:nvSpPr>
          <p:spPr bwMode="auto">
            <a:xfrm>
              <a:off x="4368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Rectangle 47"/>
            <p:cNvSpPr>
              <a:spLocks noChangeArrowheads="1"/>
            </p:cNvSpPr>
            <p:nvPr/>
          </p:nvSpPr>
          <p:spPr bwMode="auto">
            <a:xfrm>
              <a:off x="4272" y="302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Rectangle 49"/>
            <p:cNvSpPr>
              <a:spLocks noChangeArrowheads="1"/>
            </p:cNvSpPr>
            <p:nvPr/>
          </p:nvSpPr>
          <p:spPr bwMode="auto">
            <a:xfrm>
              <a:off x="3792" y="302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Rectangle 50"/>
            <p:cNvSpPr>
              <a:spLocks noChangeArrowheads="1"/>
            </p:cNvSpPr>
            <p:nvPr/>
          </p:nvSpPr>
          <p:spPr bwMode="auto">
            <a:xfrm>
              <a:off x="3936" y="302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Rectangle 51"/>
            <p:cNvSpPr>
              <a:spLocks noChangeArrowheads="1"/>
            </p:cNvSpPr>
            <p:nvPr/>
          </p:nvSpPr>
          <p:spPr bwMode="auto">
            <a:xfrm>
              <a:off x="3792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Rectangle 52"/>
            <p:cNvSpPr>
              <a:spLocks noChangeArrowheads="1"/>
            </p:cNvSpPr>
            <p:nvPr/>
          </p:nvSpPr>
          <p:spPr bwMode="auto">
            <a:xfrm>
              <a:off x="3936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Rectangle 53"/>
            <p:cNvSpPr>
              <a:spLocks noChangeArrowheads="1"/>
            </p:cNvSpPr>
            <p:nvPr/>
          </p:nvSpPr>
          <p:spPr bwMode="auto">
            <a:xfrm>
              <a:off x="4080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Rectangle 54"/>
            <p:cNvSpPr>
              <a:spLocks noChangeArrowheads="1"/>
            </p:cNvSpPr>
            <p:nvPr/>
          </p:nvSpPr>
          <p:spPr bwMode="auto">
            <a:xfrm>
              <a:off x="3936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Rectangle 56"/>
            <p:cNvSpPr>
              <a:spLocks noChangeArrowheads="1"/>
            </p:cNvSpPr>
            <p:nvPr/>
          </p:nvSpPr>
          <p:spPr bwMode="auto">
            <a:xfrm>
              <a:off x="4080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Rectangle 57"/>
            <p:cNvSpPr>
              <a:spLocks noChangeArrowheads="1"/>
            </p:cNvSpPr>
            <p:nvPr/>
          </p:nvSpPr>
          <p:spPr bwMode="auto">
            <a:xfrm>
              <a:off x="4224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Rectangle 58"/>
            <p:cNvSpPr>
              <a:spLocks noChangeArrowheads="1"/>
            </p:cNvSpPr>
            <p:nvPr/>
          </p:nvSpPr>
          <p:spPr bwMode="auto">
            <a:xfrm>
              <a:off x="4368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Rectangle 59"/>
            <p:cNvSpPr>
              <a:spLocks noChangeArrowheads="1"/>
            </p:cNvSpPr>
            <p:nvPr/>
          </p:nvSpPr>
          <p:spPr bwMode="auto">
            <a:xfrm>
              <a:off x="4080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Rectangle 60"/>
            <p:cNvSpPr>
              <a:spLocks noChangeArrowheads="1"/>
            </p:cNvSpPr>
            <p:nvPr/>
          </p:nvSpPr>
          <p:spPr bwMode="auto">
            <a:xfrm>
              <a:off x="4368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Rectangle 61"/>
            <p:cNvSpPr>
              <a:spLocks noChangeArrowheads="1"/>
            </p:cNvSpPr>
            <p:nvPr/>
          </p:nvSpPr>
          <p:spPr bwMode="auto">
            <a:xfrm>
              <a:off x="4080" y="2448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Rectangle 62"/>
            <p:cNvSpPr>
              <a:spLocks noChangeArrowheads="1"/>
            </p:cNvSpPr>
            <p:nvPr/>
          </p:nvSpPr>
          <p:spPr bwMode="auto">
            <a:xfrm>
              <a:off x="4224" y="230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Rectangle 63"/>
            <p:cNvSpPr>
              <a:spLocks noChangeArrowheads="1"/>
            </p:cNvSpPr>
            <p:nvPr/>
          </p:nvSpPr>
          <p:spPr bwMode="auto">
            <a:xfrm>
              <a:off x="4224" y="216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Rectangle 64"/>
            <p:cNvSpPr>
              <a:spLocks noChangeArrowheads="1"/>
            </p:cNvSpPr>
            <p:nvPr/>
          </p:nvSpPr>
          <p:spPr bwMode="auto">
            <a:xfrm>
              <a:off x="4368" y="2448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Rectangle 37"/>
            <p:cNvSpPr>
              <a:spLocks noChangeArrowheads="1"/>
            </p:cNvSpPr>
            <p:nvPr/>
          </p:nvSpPr>
          <p:spPr bwMode="auto">
            <a:xfrm>
              <a:off x="3360" y="2880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Rectangle 36"/>
            <p:cNvSpPr>
              <a:spLocks noChangeArrowheads="1"/>
            </p:cNvSpPr>
            <p:nvPr/>
          </p:nvSpPr>
          <p:spPr bwMode="auto">
            <a:xfrm>
              <a:off x="3360" y="302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Rectangle 35"/>
            <p:cNvSpPr>
              <a:spLocks noChangeArrowheads="1"/>
            </p:cNvSpPr>
            <p:nvPr/>
          </p:nvSpPr>
          <p:spPr bwMode="auto">
            <a:xfrm>
              <a:off x="3216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Rectangle 32"/>
            <p:cNvSpPr>
              <a:spLocks noChangeArrowheads="1"/>
            </p:cNvSpPr>
            <p:nvPr/>
          </p:nvSpPr>
          <p:spPr bwMode="auto">
            <a:xfrm>
              <a:off x="3216" y="331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AutoShape 31"/>
            <p:cNvSpPr>
              <a:spLocks noChangeArrowheads="1"/>
            </p:cNvSpPr>
            <p:nvPr/>
          </p:nvSpPr>
          <p:spPr bwMode="auto">
            <a:xfrm rot="6999250">
              <a:off x="3811" y="2519"/>
              <a:ext cx="971" cy="431"/>
            </a:xfrm>
            <a:prstGeom prst="triangle">
              <a:avLst>
                <a:gd name="adj" fmla="val 50000"/>
              </a:avLst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AutoShape 4"/>
            <p:cNvSpPr>
              <a:spLocks noChangeArrowheads="1"/>
            </p:cNvSpPr>
            <p:nvPr/>
          </p:nvSpPr>
          <p:spPr bwMode="auto">
            <a:xfrm>
              <a:off x="576" y="2160"/>
              <a:ext cx="1296" cy="1296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AutoShape 6"/>
            <p:cNvSpPr>
              <a:spLocks noChangeArrowheads="1"/>
            </p:cNvSpPr>
            <p:nvPr/>
          </p:nvSpPr>
          <p:spPr bwMode="auto">
            <a:xfrm rot="6999250">
              <a:off x="1181" y="2519"/>
              <a:ext cx="971" cy="431"/>
            </a:xfrm>
            <a:prstGeom prst="triangle">
              <a:avLst>
                <a:gd name="adj" fmla="val 50000"/>
              </a:avLst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AutoShape 7"/>
            <p:cNvSpPr>
              <a:spLocks noChangeArrowheads="1"/>
            </p:cNvSpPr>
            <p:nvPr/>
          </p:nvSpPr>
          <p:spPr bwMode="auto">
            <a:xfrm>
              <a:off x="2256" y="2784"/>
              <a:ext cx="480" cy="336"/>
            </a:xfrm>
            <a:prstGeom prst="rightArrow">
              <a:avLst>
                <a:gd name="adj1" fmla="val 50000"/>
                <a:gd name="adj2" fmla="val 35714"/>
              </a:avLst>
            </a:prstGeom>
            <a:solidFill>
              <a:srgbClr val="CC33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Rectangle 8"/>
            <p:cNvSpPr>
              <a:spLocks noChangeArrowheads="1"/>
            </p:cNvSpPr>
            <p:nvPr/>
          </p:nvSpPr>
          <p:spPr bwMode="auto">
            <a:xfrm>
              <a:off x="2928" y="2016"/>
              <a:ext cx="1728" cy="15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Line 9"/>
            <p:cNvSpPr>
              <a:spLocks noChangeShapeType="1"/>
            </p:cNvSpPr>
            <p:nvPr/>
          </p:nvSpPr>
          <p:spPr bwMode="auto">
            <a:xfrm>
              <a:off x="307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Line 10"/>
            <p:cNvSpPr>
              <a:spLocks noChangeShapeType="1"/>
            </p:cNvSpPr>
            <p:nvPr/>
          </p:nvSpPr>
          <p:spPr bwMode="auto">
            <a:xfrm>
              <a:off x="3216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11"/>
            <p:cNvSpPr>
              <a:spLocks noChangeShapeType="1"/>
            </p:cNvSpPr>
            <p:nvPr/>
          </p:nvSpPr>
          <p:spPr bwMode="auto">
            <a:xfrm>
              <a:off x="3360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Line 12"/>
            <p:cNvSpPr>
              <a:spLocks noChangeShapeType="1"/>
            </p:cNvSpPr>
            <p:nvPr/>
          </p:nvSpPr>
          <p:spPr bwMode="auto">
            <a:xfrm>
              <a:off x="3504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Line 13"/>
            <p:cNvSpPr>
              <a:spLocks noChangeShapeType="1"/>
            </p:cNvSpPr>
            <p:nvPr/>
          </p:nvSpPr>
          <p:spPr bwMode="auto">
            <a:xfrm>
              <a:off x="3648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Line 14"/>
            <p:cNvSpPr>
              <a:spLocks noChangeShapeType="1"/>
            </p:cNvSpPr>
            <p:nvPr/>
          </p:nvSpPr>
          <p:spPr bwMode="auto">
            <a:xfrm>
              <a:off x="379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Line 15"/>
            <p:cNvSpPr>
              <a:spLocks noChangeShapeType="1"/>
            </p:cNvSpPr>
            <p:nvPr/>
          </p:nvSpPr>
          <p:spPr bwMode="auto">
            <a:xfrm>
              <a:off x="3936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Line 16"/>
            <p:cNvSpPr>
              <a:spLocks noChangeShapeType="1"/>
            </p:cNvSpPr>
            <p:nvPr/>
          </p:nvSpPr>
          <p:spPr bwMode="auto">
            <a:xfrm>
              <a:off x="4080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Line 17"/>
            <p:cNvSpPr>
              <a:spLocks noChangeShapeType="1"/>
            </p:cNvSpPr>
            <p:nvPr/>
          </p:nvSpPr>
          <p:spPr bwMode="auto">
            <a:xfrm>
              <a:off x="4224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Line 18"/>
            <p:cNvSpPr>
              <a:spLocks noChangeShapeType="1"/>
            </p:cNvSpPr>
            <p:nvPr/>
          </p:nvSpPr>
          <p:spPr bwMode="auto">
            <a:xfrm>
              <a:off x="4368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Line 19"/>
            <p:cNvSpPr>
              <a:spLocks noChangeShapeType="1"/>
            </p:cNvSpPr>
            <p:nvPr/>
          </p:nvSpPr>
          <p:spPr bwMode="auto">
            <a:xfrm>
              <a:off x="451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20"/>
            <p:cNvSpPr>
              <a:spLocks noChangeShapeType="1"/>
            </p:cNvSpPr>
            <p:nvPr/>
          </p:nvSpPr>
          <p:spPr bwMode="auto">
            <a:xfrm>
              <a:off x="2928" y="3456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Line 21"/>
            <p:cNvSpPr>
              <a:spLocks noChangeShapeType="1"/>
            </p:cNvSpPr>
            <p:nvPr/>
          </p:nvSpPr>
          <p:spPr bwMode="auto">
            <a:xfrm>
              <a:off x="2928" y="3312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Line 22"/>
            <p:cNvSpPr>
              <a:spLocks noChangeShapeType="1"/>
            </p:cNvSpPr>
            <p:nvPr/>
          </p:nvSpPr>
          <p:spPr bwMode="auto">
            <a:xfrm>
              <a:off x="2928" y="3168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Line 23"/>
            <p:cNvSpPr>
              <a:spLocks noChangeShapeType="1"/>
            </p:cNvSpPr>
            <p:nvPr/>
          </p:nvSpPr>
          <p:spPr bwMode="auto">
            <a:xfrm>
              <a:off x="2928" y="3024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Line 24"/>
            <p:cNvSpPr>
              <a:spLocks noChangeShapeType="1"/>
            </p:cNvSpPr>
            <p:nvPr/>
          </p:nvSpPr>
          <p:spPr bwMode="auto">
            <a:xfrm>
              <a:off x="2928" y="2880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Line 25"/>
            <p:cNvSpPr>
              <a:spLocks noChangeShapeType="1"/>
            </p:cNvSpPr>
            <p:nvPr/>
          </p:nvSpPr>
          <p:spPr bwMode="auto">
            <a:xfrm>
              <a:off x="2928" y="2736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Line 26"/>
            <p:cNvSpPr>
              <a:spLocks noChangeShapeType="1"/>
            </p:cNvSpPr>
            <p:nvPr/>
          </p:nvSpPr>
          <p:spPr bwMode="auto">
            <a:xfrm>
              <a:off x="2928" y="2592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Line 27"/>
            <p:cNvSpPr>
              <a:spLocks noChangeShapeType="1"/>
            </p:cNvSpPr>
            <p:nvPr/>
          </p:nvSpPr>
          <p:spPr bwMode="auto">
            <a:xfrm>
              <a:off x="2928" y="2448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Line 28"/>
            <p:cNvSpPr>
              <a:spLocks noChangeShapeType="1"/>
            </p:cNvSpPr>
            <p:nvPr/>
          </p:nvSpPr>
          <p:spPr bwMode="auto">
            <a:xfrm>
              <a:off x="2928" y="2304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Line 29"/>
            <p:cNvSpPr>
              <a:spLocks noChangeShapeType="1"/>
            </p:cNvSpPr>
            <p:nvPr/>
          </p:nvSpPr>
          <p:spPr bwMode="auto">
            <a:xfrm>
              <a:off x="2928" y="2160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55109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Shades the fragment by simulating the interaction of light and material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Loosely, the combination of a fragment shader and its uniform inputs is a </a:t>
            </a:r>
            <a:r>
              <a:rPr lang="en-US" i="1" dirty="0" smtClean="0">
                <a:solidFill>
                  <a:srgbClr val="FFC000"/>
                </a:solidFill>
              </a:rPr>
              <a:t>material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Also called a </a:t>
            </a:r>
            <a:r>
              <a:rPr lang="en-US" i="1" dirty="0" smtClean="0">
                <a:solidFill>
                  <a:srgbClr val="FFC000"/>
                </a:solidFill>
              </a:rPr>
              <a:t>Pixel Shader</a:t>
            </a:r>
            <a:r>
              <a:rPr lang="en-US" dirty="0" smtClean="0"/>
              <a:t> (D3D)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exactly is the fragment input?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examples of useful uniforms?  Useful textures?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291787" y="4209534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109" name="Down Arrow 108"/>
          <p:cNvSpPr/>
          <p:nvPr/>
        </p:nvSpPr>
        <p:spPr bwMode="auto">
          <a:xfrm>
            <a:off x="5166610" y="39554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0" name="Down Arrow 109"/>
          <p:cNvSpPr/>
          <p:nvPr/>
        </p:nvSpPr>
        <p:spPr bwMode="auto">
          <a:xfrm>
            <a:off x="5166610" y="45650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4638035" y="352201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fragment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086602" y="4888468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fragment’s color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805656" y="4014821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6" name="Down Arrow 115"/>
          <p:cNvSpPr/>
          <p:nvPr/>
        </p:nvSpPr>
        <p:spPr bwMode="auto">
          <a:xfrm rot="5400000">
            <a:off x="6463023" y="3945235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6805656" y="443126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8" name="Down Arrow 117"/>
          <p:cNvSpPr/>
          <p:nvPr/>
        </p:nvSpPr>
        <p:spPr bwMode="auto">
          <a:xfrm rot="5400000">
            <a:off x="6463023" y="4361682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3946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</a:t>
            </a:r>
            <a:r>
              <a:rPr lang="en-US" dirty="0" err="1" smtClean="0"/>
              <a:t>Blinn-Phong</a:t>
            </a:r>
            <a:r>
              <a:rPr lang="en-US" dirty="0" smtClean="0"/>
              <a:t> Lighting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6674" name="Picture 2" descr="fig5_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0" y="2743200"/>
            <a:ext cx="2381250" cy="120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3276600" y="4267200"/>
            <a:ext cx="50292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diffuse = </a:t>
            </a: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max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dot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(N, L), 0.0);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5660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</a:t>
            </a:r>
            <a:r>
              <a:rPr lang="en-US" dirty="0" err="1"/>
              <a:t>Blinn-</a:t>
            </a:r>
            <a:r>
              <a:rPr lang="en-US" dirty="0" err="1" smtClean="0"/>
              <a:t>Phong</a:t>
            </a:r>
            <a:r>
              <a:rPr lang="en-US" dirty="0" smtClean="0"/>
              <a:t> Lighting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Why not evaluate per-vertex and interpolate during rasterization?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3276600" y="4267200"/>
            <a:ext cx="50292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specular = </a:t>
            </a: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max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rgbClr val="D60093"/>
                </a:solidFill>
                <a:latin typeface="Courier New" charset="0"/>
              </a:rPr>
              <a:t>pow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dot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(H, N),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u_shininess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), 0.0);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pic>
        <p:nvPicPr>
          <p:cNvPr id="179202" name="Picture 2" descr="fig5_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2476652"/>
            <a:ext cx="2857500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3763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Per-fragment vs. per-vertex lighting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Which is which?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pic>
        <p:nvPicPr>
          <p:cNvPr id="1802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375" y="2990850"/>
            <a:ext cx="3248025" cy="287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612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Graphics Review</a:t>
            </a:r>
          </a:p>
        </p:txBody>
      </p:sp>
      <p:grpSp>
        <p:nvGrpSpPr>
          <p:cNvPr id="113679" name="Group 113678"/>
          <p:cNvGrpSpPr/>
          <p:nvPr/>
        </p:nvGrpSpPr>
        <p:grpSpPr>
          <a:xfrm>
            <a:off x="1797873" y="2095863"/>
            <a:ext cx="5548254" cy="3771537"/>
            <a:chOff x="1434943" y="1981200"/>
            <a:chExt cx="5548254" cy="3771537"/>
          </a:xfrm>
        </p:grpSpPr>
        <p:grpSp>
          <p:nvGrpSpPr>
            <p:cNvPr id="13" name="Group 12"/>
            <p:cNvGrpSpPr/>
            <p:nvPr/>
          </p:nvGrpSpPr>
          <p:grpSpPr>
            <a:xfrm>
              <a:off x="3742917" y="1981200"/>
              <a:ext cx="1143000" cy="769971"/>
              <a:chOff x="3470196" y="2077709"/>
              <a:chExt cx="1143000" cy="769971"/>
            </a:xfrm>
          </p:grpSpPr>
          <p:sp>
            <p:nvSpPr>
              <p:cNvPr id="4" name="Oval 3"/>
              <p:cNvSpPr/>
              <p:nvPr/>
            </p:nvSpPr>
            <p:spPr bwMode="auto">
              <a:xfrm>
                <a:off x="3470196" y="2077709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3505200" y="2278029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Graphics</a:t>
                </a:r>
                <a:endParaRPr lang="en-US" dirty="0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3699078" y="3348929"/>
              <a:ext cx="1249060" cy="769971"/>
              <a:chOff x="3810000" y="3200400"/>
              <a:chExt cx="1249060" cy="769971"/>
            </a:xfrm>
          </p:grpSpPr>
          <p:sp>
            <p:nvSpPr>
              <p:cNvPr id="15" name="Oval 14"/>
              <p:cNvSpPr/>
              <p:nvPr/>
            </p:nvSpPr>
            <p:spPr bwMode="auto">
              <a:xfrm>
                <a:off x="3863030" y="3200400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810000" y="3400719"/>
                <a:ext cx="12490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Rendering</a:t>
                </a:r>
                <a:endParaRPr lang="en-US" dirty="0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1846049" y="3348929"/>
              <a:ext cx="1143000" cy="769971"/>
              <a:chOff x="1846049" y="3312793"/>
              <a:chExt cx="1143000" cy="769971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1846049" y="3312793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857139" y="3513112"/>
                <a:ext cx="1120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Modeling</a:t>
                </a:r>
                <a:endParaRPr lang="en-US" dirty="0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5561511" y="3348929"/>
              <a:ext cx="1210588" cy="769971"/>
              <a:chOff x="5943600" y="3722132"/>
              <a:chExt cx="1210588" cy="769971"/>
            </a:xfrm>
          </p:grpSpPr>
          <p:sp>
            <p:nvSpPr>
              <p:cNvPr id="16" name="Oval 15"/>
              <p:cNvSpPr/>
              <p:nvPr/>
            </p:nvSpPr>
            <p:spPr bwMode="auto">
              <a:xfrm>
                <a:off x="5977394" y="3722132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943600" y="3922451"/>
                <a:ext cx="12105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Animation</a:t>
                </a:r>
                <a:endParaRPr lang="en-US" dirty="0"/>
              </a:p>
            </p:txBody>
          </p:sp>
        </p:grpSp>
        <p:sp>
          <p:nvSpPr>
            <p:cNvPr id="17" name="Oval 16"/>
            <p:cNvSpPr/>
            <p:nvPr/>
          </p:nvSpPr>
          <p:spPr bwMode="auto">
            <a:xfrm>
              <a:off x="3581400" y="4907582"/>
              <a:ext cx="2324983" cy="845155"/>
            </a:xfrm>
            <a:prstGeom prst="ellipse">
              <a:avLst/>
            </a:prstGeom>
            <a:solidFill>
              <a:srgbClr val="FFFF66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593576" y="5145493"/>
              <a:ext cx="23689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Real-Time Rendering</a:t>
              </a:r>
              <a:endParaRPr lang="en-US" dirty="0"/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1434943" y="5103073"/>
              <a:ext cx="422196" cy="384986"/>
              <a:chOff x="606251" y="5432953"/>
              <a:chExt cx="422196" cy="384986"/>
            </a:xfrm>
          </p:grpSpPr>
          <p:sp>
            <p:nvSpPr>
              <p:cNvPr id="19" name="Oval 18"/>
              <p:cNvSpPr/>
              <p:nvPr/>
            </p:nvSpPr>
            <p:spPr bwMode="auto">
              <a:xfrm>
                <a:off x="606251" y="5432953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609600" y="544078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6561001" y="5032228"/>
              <a:ext cx="422196" cy="384986"/>
              <a:chOff x="1292051" y="5444693"/>
              <a:chExt cx="422196" cy="384986"/>
            </a:xfrm>
          </p:grpSpPr>
          <p:sp>
            <p:nvSpPr>
              <p:cNvPr id="21" name="Oval 20"/>
              <p:cNvSpPr/>
              <p:nvPr/>
            </p:nvSpPr>
            <p:spPr bwMode="auto">
              <a:xfrm>
                <a:off x="1292051" y="5444693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295400" y="545252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766861" y="5129839"/>
              <a:ext cx="422196" cy="384986"/>
              <a:chOff x="1998702" y="5453407"/>
              <a:chExt cx="422196" cy="384986"/>
            </a:xfrm>
          </p:grpSpPr>
          <p:sp>
            <p:nvSpPr>
              <p:cNvPr id="23" name="Oval 22"/>
              <p:cNvSpPr/>
              <p:nvPr/>
            </p:nvSpPr>
            <p:spPr bwMode="auto">
              <a:xfrm>
                <a:off x="1998702" y="5453407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002051" y="5461234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cxnSp>
          <p:nvCxnSpPr>
            <p:cNvPr id="113664" name="Straight Connector 113663"/>
            <p:cNvCxnSpPr>
              <a:stCxn id="4" idx="4"/>
              <a:endCxn id="14" idx="0"/>
            </p:cNvCxnSpPr>
            <p:nvPr/>
          </p:nvCxnSpPr>
          <p:spPr bwMode="auto">
            <a:xfrm flipH="1">
              <a:off x="2417549" y="2751171"/>
              <a:ext cx="1896868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68" name="Straight Connector 113667"/>
            <p:cNvCxnSpPr>
              <a:stCxn id="4" idx="4"/>
              <a:endCxn id="15" idx="0"/>
            </p:cNvCxnSpPr>
            <p:nvPr/>
          </p:nvCxnSpPr>
          <p:spPr bwMode="auto">
            <a:xfrm>
              <a:off x="4314417" y="2751171"/>
              <a:ext cx="9191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0" name="Straight Connector 113669"/>
            <p:cNvCxnSpPr>
              <a:stCxn id="4" idx="4"/>
              <a:endCxn id="16" idx="0"/>
            </p:cNvCxnSpPr>
            <p:nvPr/>
          </p:nvCxnSpPr>
          <p:spPr bwMode="auto">
            <a:xfrm>
              <a:off x="4314417" y="2751171"/>
              <a:ext cx="1852388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2" name="Straight Connector 113671"/>
            <p:cNvCxnSpPr>
              <a:stCxn id="16" idx="4"/>
              <a:endCxn id="22" idx="0"/>
            </p:cNvCxnSpPr>
            <p:nvPr/>
          </p:nvCxnSpPr>
          <p:spPr bwMode="auto">
            <a:xfrm>
              <a:off x="6166805" y="4118900"/>
              <a:ext cx="605294" cy="92115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4" name="Straight Connector 113673"/>
            <p:cNvCxnSpPr>
              <a:stCxn id="15" idx="4"/>
              <a:endCxn id="17" idx="0"/>
            </p:cNvCxnSpPr>
            <p:nvPr/>
          </p:nvCxnSpPr>
          <p:spPr bwMode="auto">
            <a:xfrm>
              <a:off x="4323608" y="4118900"/>
              <a:ext cx="420284" cy="78868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6" name="Straight Connector 113675"/>
            <p:cNvCxnSpPr>
              <a:stCxn id="15" idx="4"/>
              <a:endCxn id="23" idx="0"/>
            </p:cNvCxnSpPr>
            <p:nvPr/>
          </p:nvCxnSpPr>
          <p:spPr bwMode="auto">
            <a:xfrm flipH="1">
              <a:off x="2977959" y="4118900"/>
              <a:ext cx="1345649" cy="101093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8" name="Straight Connector 113677"/>
            <p:cNvCxnSpPr>
              <a:stCxn id="14" idx="4"/>
              <a:endCxn id="19" idx="0"/>
            </p:cNvCxnSpPr>
            <p:nvPr/>
          </p:nvCxnSpPr>
          <p:spPr bwMode="auto">
            <a:xfrm flipH="1">
              <a:off x="1646041" y="4118900"/>
              <a:ext cx="771508" cy="98417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207441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Effects of tessellation on per-vertex lighting</a:t>
            </a: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996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763519"/>
            <a:ext cx="3762375" cy="258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88179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Texture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812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849658"/>
            <a:ext cx="5329677" cy="30177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7099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Lighting and texture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  <p:pic>
        <p:nvPicPr>
          <p:cNvPr id="2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705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608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511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04507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Bump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822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31479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Bump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832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20241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Fragment shaders can be computationally intense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20" name="Picture 5" descr="14fig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50" y="2276475"/>
            <a:ext cx="4286250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http.developer.nvidia.com/GPUGems3/gpugems3_ch14.html</a:t>
            </a:r>
            <a:r>
              <a:rPr lang="en-US" sz="1200" dirty="0" smtClean="0"/>
              <a:t> </a:t>
            </a:r>
          </a:p>
          <a:p>
            <a:pPr algn="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817068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shader can output color, but what else would be useful?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8922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shader can output color, but what else would be useful?</a:t>
            </a:r>
          </a:p>
          <a:p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Discard the fragment.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Depth.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Multiple colors.  Why?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21241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err="1"/>
              <a:t>RenderMonkey</a:t>
            </a:r>
            <a:r>
              <a:rPr lang="en-US" dirty="0"/>
              <a:t> </a:t>
            </a:r>
            <a:r>
              <a:rPr lang="en-US" dirty="0" smtClean="0"/>
              <a:t>Demos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err="1" smtClean="0"/>
              <a:t>RenderMonkey</a:t>
            </a:r>
            <a:r>
              <a:rPr lang="en-US" sz="1000" dirty="0" smtClean="0"/>
              <a:t>: </a:t>
            </a:r>
            <a:r>
              <a:rPr lang="en-US" sz="1000" dirty="0">
                <a:hlinkClick r:id="rId3"/>
              </a:rPr>
              <a:t>http://developer.amd.com/archive/gpu/rendermonkey/pages/default.aspx</a:t>
            </a:r>
            <a:endParaRPr lang="en-US" sz="1000" dirty="0"/>
          </a:p>
        </p:txBody>
      </p:sp>
      <p:pic>
        <p:nvPicPr>
          <p:cNvPr id="1853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8956" y="2966632"/>
            <a:ext cx="2588443" cy="2595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53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957718"/>
            <a:ext cx="2571750" cy="2586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37188" y="259886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NPR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166040" y="2587197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Glass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47" name="Down Arrow 46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Down Arrow 47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Down Arrow 50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Down Arrow 51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Down Arrow 52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0187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must go through a series of tests to make to the framebuffer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What tests are useful?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39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Graphics Review:  Modeling</a:t>
            </a:r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  <a:p>
            <a:pPr lvl="1"/>
            <a:r>
              <a:rPr lang="en-US" dirty="0"/>
              <a:t>Polygons </a:t>
            </a:r>
            <a:r>
              <a:rPr lang="en-US" dirty="0" smtClean="0"/>
              <a:t>vs. triangles</a:t>
            </a:r>
            <a:endParaRPr lang="en-US" dirty="0"/>
          </a:p>
          <a:p>
            <a:pPr lvl="2"/>
            <a:r>
              <a:rPr lang="en-US" dirty="0"/>
              <a:t>How do </a:t>
            </a:r>
            <a:r>
              <a:rPr lang="en-US" dirty="0" smtClean="0"/>
              <a:t>we </a:t>
            </a:r>
            <a:r>
              <a:rPr lang="en-US" dirty="0"/>
              <a:t>store a triangle mesh?</a:t>
            </a:r>
          </a:p>
          <a:p>
            <a:pPr lvl="1"/>
            <a:r>
              <a:rPr lang="en-US" dirty="0"/>
              <a:t>Implicit Surfaces</a:t>
            </a:r>
          </a:p>
          <a:p>
            <a:pPr lvl="1"/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34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172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Discard a fragment if it is within a rectangle defined in window coordinates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Why is this useful?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Does this need to happen after fragment shading?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7347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172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scissor test is useful for “scissoring out” parts of the window that do not need to be shaded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For performance.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Post-processing effects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err="1" smtClean="0"/>
              <a:t>Multipass</a:t>
            </a:r>
            <a:r>
              <a:rPr lang="en-US" dirty="0" smtClean="0"/>
              <a:t> rendering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4755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324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stencil test can discard arbitrary areas of the window, and count per-fragment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stencil is written to the stencil buffer, and later fragments can be tested against this buffer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this useful for?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lvl="1"/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5543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2641431"/>
            <a:ext cx="5115248" cy="199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324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 Stencil shadow volumes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lvl="1"/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http://www.virtualglobebook.com/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03113716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7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387697"/>
            <a:ext cx="4563032" cy="3401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324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 Stencil shadow volumes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lvl="1"/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http://www.ozone3d.net/tutorials/stencil_shadow_volumes.php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0386805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Finds visible surfaces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Once called “ridiculously expensive”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Also called the </a:t>
            </a:r>
            <a:r>
              <a:rPr lang="en-US" i="1" dirty="0" smtClean="0">
                <a:solidFill>
                  <a:srgbClr val="FFC000"/>
                </a:solidFill>
              </a:rPr>
              <a:t>z-test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Does it need to be after fragment shading?</a:t>
            </a:r>
            <a:endParaRPr lang="en-US" i="1" dirty="0">
              <a:solidFill>
                <a:srgbClr val="FFC000"/>
              </a:solidFill>
            </a:endParaRPr>
          </a:p>
          <a:p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23" name="Down Arrow 22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Chevron 38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78161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Test</a:t>
            </a:r>
          </a:p>
        </p:txBody>
      </p:sp>
      <p:pic>
        <p:nvPicPr>
          <p:cNvPr id="11264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795463"/>
            <a:ext cx="8572500" cy="326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0998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Test</a:t>
            </a:r>
          </a:p>
        </p:txBody>
      </p:sp>
      <p:pic>
        <p:nvPicPr>
          <p:cNvPr id="11162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795463"/>
            <a:ext cx="8572500" cy="326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5946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Combine fragment color with framebuffer color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Can weight each color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Can use different operations: +, -, etc.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Why is this useful?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48427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Translucency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Additive Blending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Alpha Blending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276600" y="3505200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+ 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(1 -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76600" y="2754868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+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186370" name="Picture 2" descr="fig06-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4267200"/>
            <a:ext cx="2869284" cy="221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http://http.developer.nvidia.com/GPUGems/gpugems_ch06.html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60619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Triangles</a:t>
            </a:r>
          </a:p>
        </p:txBody>
      </p:sp>
      <p:pic>
        <p:nvPicPr>
          <p:cNvPr id="10752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757363"/>
            <a:ext cx="4572000" cy="333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1440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Pipeline Walkthrough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from </a:t>
            </a:r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www.cs.cmu.edu/afs/cs.cmu.edu/academic/class/15869-f11/www/lectures/01_intro.pdf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 bwMode="auto">
          <a:xfrm>
            <a:off x="2531269" y="6312932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118" y="5394073"/>
            <a:ext cx="341947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After all that, write to the framebuffer!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75012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Evolution of the Programmable Graphics Pipeline</a:t>
            </a:r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Pre GPU</a:t>
            </a:r>
          </a:p>
          <a:p>
            <a:r>
              <a:rPr lang="en-US"/>
              <a:t>Fixed function GPU</a:t>
            </a:r>
          </a:p>
          <a:p>
            <a:r>
              <a:rPr lang="en-US"/>
              <a:t>Programmable GPU</a:t>
            </a:r>
          </a:p>
          <a:p>
            <a:r>
              <a:rPr lang="en-US"/>
              <a:t>Unified Shader Processors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Early 90s – Pre GPU</a:t>
            </a:r>
          </a:p>
        </p:txBody>
      </p:sp>
      <p:pic>
        <p:nvPicPr>
          <p:cNvPr id="901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538288"/>
            <a:ext cx="8991600" cy="4938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0117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from </a:t>
            </a:r>
            <a:r>
              <a:rPr lang="en-US" sz="1200" dirty="0" smtClean="0"/>
              <a:t>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s09.idav.ucdavis.edu/talks/01-BPS-SIGGRAPH09-mhouston.pdf</a:t>
            </a:r>
            <a:endParaRPr lang="en-US" sz="1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GPUs?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Exploit Parallelism</a:t>
            </a:r>
          </a:p>
          <a:p>
            <a:pPr lvl="1"/>
            <a:r>
              <a:rPr lang="en-US" dirty="0"/>
              <a:t>Pipeline parallel</a:t>
            </a:r>
          </a:p>
          <a:p>
            <a:pPr lvl="1"/>
            <a:r>
              <a:rPr lang="en-US" dirty="0"/>
              <a:t>Data-parallel</a:t>
            </a:r>
          </a:p>
          <a:p>
            <a:pPr lvl="1"/>
            <a:r>
              <a:rPr lang="en-US" dirty="0"/>
              <a:t>CPU and GPU executing in parallel</a:t>
            </a:r>
          </a:p>
          <a:p>
            <a:r>
              <a:rPr lang="en-US" dirty="0"/>
              <a:t>Hardware:  texture filtering, </a:t>
            </a:r>
            <a:r>
              <a:rPr lang="en-US" dirty="0" smtClean="0"/>
              <a:t>rasterization, MAD</a:t>
            </a:r>
            <a:r>
              <a:rPr lang="en-US" dirty="0"/>
              <a:t>, </a:t>
            </a:r>
            <a:r>
              <a:rPr lang="en-US" dirty="0" smtClean="0"/>
              <a:t>sqrt, etc</a:t>
            </a:r>
            <a:r>
              <a:rPr lang="en-US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3dfx Voodoo (1996)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3505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3647056"/>
            <a:ext cx="374715" cy="2220344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Chevron 21"/>
          <p:cNvSpPr/>
          <p:nvPr/>
        </p:nvSpPr>
        <p:spPr bwMode="auto">
          <a:xfrm>
            <a:off x="2607296" y="1792760"/>
            <a:ext cx="374715" cy="1587696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54516" y="2286000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Still</a:t>
            </a:r>
          </a:p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929860" y="45836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http://www.thedodgegarage.com/3dfx/v1.htm</a:t>
            </a:r>
            <a:endParaRPr lang="en-US" sz="12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4343400" y="1896503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hardware: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Fixed-function rasterization, texture mapping, depth testing, etc.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4 - 6 MB memory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PCI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$299</a:t>
            </a:r>
            <a:endParaRPr lang="en-US" dirty="0"/>
          </a:p>
        </p:txBody>
      </p:sp>
      <p:pic>
        <p:nvPicPr>
          <p:cNvPr id="201732" name="Picture 4" descr="http://www.thedodgegarage.com/3dfx/v1/v1_orc_car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332" y="3894331"/>
            <a:ext cx="3178003" cy="220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2833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Aside:  Mario Kart 64</a:t>
            </a:r>
          </a:p>
        </p:txBody>
      </p:sp>
      <p:pic>
        <p:nvPicPr>
          <p:cNvPr id="151557" name="Picture 5" descr="5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2322513"/>
            <a:ext cx="5562600" cy="415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1558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://www.gamespot.com/users/my_shoe</a:t>
            </a:r>
            <a:r>
              <a:rPr lang="en-US" sz="1200" dirty="0" smtClean="0">
                <a:hlinkClick r:id="rId4"/>
              </a:rPr>
              <a:t>/</a:t>
            </a:r>
            <a:endParaRPr lang="en-US" sz="1200" dirty="0"/>
          </a:p>
        </p:txBody>
      </p:sp>
      <p:sp>
        <p:nvSpPr>
          <p:cNvPr id="15155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457200" y="1676400"/>
            <a:ext cx="8229600" cy="3886200"/>
          </a:xfrm>
          <a:noFill/>
          <a:ln/>
        </p:spPr>
        <p:txBody>
          <a:bodyPr/>
          <a:lstStyle/>
          <a:p>
            <a:r>
              <a:rPr lang="en-US"/>
              <a:t>High fragment load / low vertex load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Aside:  Mario Kart Wii</a:t>
            </a:r>
          </a:p>
        </p:txBody>
      </p:sp>
      <p:pic>
        <p:nvPicPr>
          <p:cNvPr id="152579" name="Picture 3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2438400"/>
            <a:ext cx="8229600" cy="3886200"/>
          </a:xfrm>
        </p:spPr>
      </p:pic>
      <p:sp>
        <p:nvSpPr>
          <p:cNvPr id="152580" name="Rectangle 4"/>
          <p:cNvSpPr>
            <a:spLocks noChangeArrowheads="1"/>
          </p:cNvSpPr>
          <p:nvPr/>
        </p:nvSpPr>
        <p:spPr bwMode="auto">
          <a:xfrm>
            <a:off x="457200" y="16764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en-US" sz="3200"/>
              <a:t>High fragment load / low vertex load?</a:t>
            </a:r>
          </a:p>
        </p:txBody>
      </p:sp>
      <p:sp>
        <p:nvSpPr>
          <p:cNvPr id="152581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</a:t>
            </a:r>
            <a:r>
              <a:rPr lang="en-US" sz="1200" dirty="0" smtClean="0"/>
              <a:t>from </a:t>
            </a:r>
            <a:r>
              <a:rPr lang="en-US" sz="1200" dirty="0">
                <a:hlinkClick r:id="rId3"/>
              </a:rPr>
              <a:t>http://wii.ign.com/dor/objects/949580/mario-kart-wii/images</a:t>
            </a:r>
            <a:r>
              <a:rPr lang="en-US" sz="1200" dirty="0" smtClean="0">
                <a:hlinkClick r:id="rId3"/>
              </a:rPr>
              <a:t>/</a:t>
            </a:r>
            <a:endParaRPr lang="en-US" sz="1200" dirty="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256 </a:t>
            </a:r>
            <a:r>
              <a:rPr lang="en-US" dirty="0"/>
              <a:t>(</a:t>
            </a:r>
            <a:r>
              <a:rPr lang="en-US" dirty="0" smtClean="0"/>
              <a:t>1999)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http://en.wikipedia.org/wiki/File:VisionTek_GeForce_256.jpg</a:t>
            </a:r>
            <a:endParaRPr lang="en-US" sz="12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4191000" y="1896503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hardware: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Fixed-function vertex shading (T&amp;L)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Multi-texturing:  bump maps, light maps, etc.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fr-FR" dirty="0"/>
              <a:t>10 million </a:t>
            </a:r>
            <a:r>
              <a:rPr lang="fr-FR" dirty="0" err="1"/>
              <a:t>polygons</a:t>
            </a:r>
            <a:r>
              <a:rPr lang="fr-FR" dirty="0"/>
              <a:t> per </a:t>
            </a:r>
            <a:r>
              <a:rPr lang="fr-FR" dirty="0" smtClean="0"/>
              <a:t>second</a:t>
            </a: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Direct3D 7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AGP bus</a:t>
            </a:r>
            <a:endParaRPr lang="en-US" dirty="0"/>
          </a:p>
        </p:txBody>
      </p:sp>
      <p:pic>
        <p:nvPicPr>
          <p:cNvPr id="206850" name="Picture 2" descr="File:VisionTek GeForce 256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4002001"/>
            <a:ext cx="3976783" cy="236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23652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3 (2001)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191000" y="1896503"/>
            <a:ext cx="4953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Optionally bypass fixed-function T&amp;L with a programmable vertex shader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Optionally bypass fixed-function fragment shading with a programmable fragment shader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Many programming limits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Direct3D 8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Pentium IV – 20 stages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GeForce 3 – 600-800 stages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200400" y="5181600"/>
            <a:ext cx="31290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200400" y="5638800"/>
            <a:ext cx="312906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525090" y="518401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Fixed-function stage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525090" y="5650468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Programmable stage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030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9600" y="1896503"/>
            <a:ext cx="4953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Much better programmable fragment shaders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PCIe</a:t>
            </a:r>
            <a:r>
              <a:rPr lang="en-US" dirty="0" smtClean="0"/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2 / Direct3D 9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2965515" y="238769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 rot="5400000">
            <a:off x="2622882" y="2318110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25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Triangles</a:t>
            </a:r>
          </a:p>
        </p:txBody>
      </p:sp>
      <p:pic>
        <p:nvPicPr>
          <p:cNvPr id="1085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757363"/>
            <a:ext cx="4572000" cy="333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1952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TextBox 27"/>
          <p:cNvSpPr txBox="1"/>
          <p:nvPr/>
        </p:nvSpPr>
        <p:spPr>
          <a:xfrm>
            <a:off x="4419600" y="1896503"/>
            <a:ext cx="4953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PCIe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OpenGL 2 / Direct3D 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ftp://</a:t>
            </a:r>
            <a:r>
              <a:rPr lang="en-US" sz="1200" dirty="0" smtClean="0">
                <a:hlinkClick r:id="rId3"/>
              </a:rPr>
              <a:t>download.nvidia.com/developer/presentations/2004/GPU_Jackpot/Shader_Model_3.pdf</a:t>
            </a:r>
            <a:endParaRPr lang="en-US" sz="1200" dirty="0" smtClean="0"/>
          </a:p>
        </p:txBody>
      </p:sp>
      <p:pic>
        <p:nvPicPr>
          <p:cNvPr id="2078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657656"/>
            <a:ext cx="6134792" cy="267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709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TextBox 27"/>
          <p:cNvSpPr txBox="1"/>
          <p:nvPr/>
        </p:nvSpPr>
        <p:spPr>
          <a:xfrm>
            <a:off x="4419600" y="1896503"/>
            <a:ext cx="4953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PCIe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OpenGL 2 / Direct3D 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ftp://</a:t>
            </a:r>
            <a:r>
              <a:rPr lang="en-US" sz="1200" dirty="0" smtClean="0">
                <a:hlinkClick r:id="rId3"/>
              </a:rPr>
              <a:t>download.nvidia.com/developer/presentations/2004/GPU_Jackpot/Shader_Model_3.pdf</a:t>
            </a:r>
            <a:endParaRPr lang="en-US" sz="1200" dirty="0" smtClean="0"/>
          </a:p>
        </p:txBody>
      </p:sp>
      <p:pic>
        <p:nvPicPr>
          <p:cNvPr id="2088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521830"/>
            <a:ext cx="3066466" cy="2878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369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Branches</a:t>
            </a:r>
            <a:endParaRPr lang="en-US" dirty="0"/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2"/>
              </a:rPr>
              <a:t>http://developer.amd.com/media/gpu_assets/03_Clever_Shader_Tricks.pdf</a:t>
            </a:r>
            <a:endParaRPr lang="en-US" sz="1200" dirty="0" smtClean="0"/>
          </a:p>
        </p:txBody>
      </p:sp>
      <p:pic>
        <p:nvPicPr>
          <p:cNvPr id="2099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600200"/>
            <a:ext cx="6477000" cy="4928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56472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Branches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4800" y="1907645"/>
            <a:ext cx="822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 best performance, fragment shader dynamic branches should be coherent in screen-space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does this relate to warp partitioning in CUDA?</a:t>
            </a:r>
          </a:p>
        </p:txBody>
      </p:sp>
    </p:spTree>
    <p:extLst>
      <p:ext uri="{BB962C8B-B14F-4D97-AF65-F5344CB8AC3E}">
        <p14:creationId xmlns:p14="http://schemas.microsoft.com/office/powerpoint/2010/main" val="344893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2" name="Picture 22" descr="30_geforce6_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1676400"/>
            <a:ext cx="5562600" cy="463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 GeForce </a:t>
            </a:r>
            <a:r>
              <a:rPr lang="en-US" dirty="0" smtClean="0"/>
              <a:t>6</a:t>
            </a:r>
            <a:r>
              <a:rPr lang="en-US" dirty="0"/>
              <a:t> (2004)</a:t>
            </a:r>
          </a:p>
        </p:txBody>
      </p:sp>
      <p:sp>
        <p:nvSpPr>
          <p:cNvPr id="143366" name="Text Box 6"/>
          <p:cNvSpPr txBox="1">
            <a:spLocks noChangeArrowheads="1"/>
          </p:cNvSpPr>
          <p:nvPr/>
        </p:nvSpPr>
        <p:spPr bwMode="auto">
          <a:xfrm>
            <a:off x="7620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http.developer.nvidia.com/GPUGems2/gpugems2_chapter30.html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grpSp>
        <p:nvGrpSpPr>
          <p:cNvPr id="143388" name="Group 28"/>
          <p:cNvGrpSpPr>
            <a:grpSpLocks/>
          </p:cNvGrpSpPr>
          <p:nvPr/>
        </p:nvGrpSpPr>
        <p:grpSpPr bwMode="auto">
          <a:xfrm>
            <a:off x="6324604" y="1676401"/>
            <a:ext cx="2657477" cy="646113"/>
            <a:chOff x="3984" y="1056"/>
            <a:chExt cx="1674" cy="407"/>
          </a:xfrm>
        </p:grpSpPr>
        <p:sp>
          <p:nvSpPr>
            <p:cNvPr id="143372" name="Text Box 12"/>
            <p:cNvSpPr txBox="1">
              <a:spLocks noChangeArrowheads="1"/>
            </p:cNvSpPr>
            <p:nvPr/>
          </p:nvSpPr>
          <p:spPr bwMode="auto">
            <a:xfrm>
              <a:off x="4346" y="1056"/>
              <a:ext cx="1312" cy="40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6 vertex</a:t>
              </a:r>
            </a:p>
            <a:p>
              <a:pPr algn="ctr"/>
              <a:r>
                <a:rPr lang="en-US" dirty="0"/>
                <a:t>shader </a:t>
              </a:r>
              <a:r>
                <a:rPr lang="en-US" dirty="0" smtClean="0"/>
                <a:t>processors</a:t>
              </a:r>
              <a:endParaRPr lang="en-US" dirty="0"/>
            </a:p>
          </p:txBody>
        </p:sp>
        <p:sp>
          <p:nvSpPr>
            <p:cNvPr id="143375" name="Line 15"/>
            <p:cNvSpPr>
              <a:spLocks noChangeShapeType="1"/>
            </p:cNvSpPr>
            <p:nvPr/>
          </p:nvSpPr>
          <p:spPr bwMode="auto">
            <a:xfrm flipV="1">
              <a:off x="3984" y="1248"/>
              <a:ext cx="381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3383" name="Group 23"/>
          <p:cNvGrpSpPr>
            <a:grpSpLocks/>
          </p:cNvGrpSpPr>
          <p:nvPr/>
        </p:nvGrpSpPr>
        <p:grpSpPr bwMode="auto">
          <a:xfrm>
            <a:off x="6984999" y="5332436"/>
            <a:ext cx="2082801" cy="982663"/>
            <a:chOff x="4373" y="3168"/>
            <a:chExt cx="1312" cy="619"/>
          </a:xfrm>
        </p:grpSpPr>
        <p:sp>
          <p:nvSpPr>
            <p:cNvPr id="143378" name="Text Box 18"/>
            <p:cNvSpPr txBox="1">
              <a:spLocks noChangeArrowheads="1"/>
            </p:cNvSpPr>
            <p:nvPr/>
          </p:nvSpPr>
          <p:spPr bwMode="auto">
            <a:xfrm>
              <a:off x="4373" y="3380"/>
              <a:ext cx="1312" cy="40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16 fragment</a:t>
              </a:r>
            </a:p>
            <a:p>
              <a:pPr algn="ctr"/>
              <a:r>
                <a:rPr lang="en-US" dirty="0"/>
                <a:t>shader </a:t>
              </a:r>
              <a:r>
                <a:rPr lang="en-US" dirty="0" smtClean="0"/>
                <a:t>processors</a:t>
              </a:r>
              <a:endParaRPr lang="en-US" dirty="0"/>
            </a:p>
          </p:txBody>
        </p:sp>
        <p:sp>
          <p:nvSpPr>
            <p:cNvPr id="143379" name="Line 19"/>
            <p:cNvSpPr>
              <a:spLocks noChangeShapeType="1"/>
            </p:cNvSpPr>
            <p:nvPr/>
          </p:nvSpPr>
          <p:spPr bwMode="auto">
            <a:xfrm>
              <a:off x="4512" y="3168"/>
              <a:ext cx="23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8 (2006)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147428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352800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599656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976228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5223084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846512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524000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1893332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502932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7451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3547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9643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599476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6209076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469942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9600" y="1896503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Ground-up GPU redesign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Geometry Shaders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Transform-feedback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3 / Direct3D 10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Unified shader processors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Support for GPU Compute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08923" y="2729786"/>
            <a:ext cx="2005677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Geometry Shader</a:t>
            </a:r>
            <a:endParaRPr lang="en-US" dirty="0"/>
          </a:p>
        </p:txBody>
      </p:sp>
      <p:sp>
        <p:nvSpPr>
          <p:cNvPr id="24" name="Down Arrow 23"/>
          <p:cNvSpPr/>
          <p:nvPr/>
        </p:nvSpPr>
        <p:spPr bwMode="auto">
          <a:xfrm>
            <a:off x="1946966" y="308529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86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Geometry Shaders</a:t>
            </a:r>
          </a:p>
        </p:txBody>
      </p:sp>
      <p:pic>
        <p:nvPicPr>
          <p:cNvPr id="15053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63" y="2362200"/>
            <a:ext cx="8805862" cy="2303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0533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100" dirty="0"/>
              <a:t>Image from David Blythe :  http://download.microsoft.com/download/f/2/d/f2d5ee2c-b7ba-4cd0-9686-b6508b5479a1/direct3d10_web.pdf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NVIDIA G80 Architecture</a:t>
            </a:r>
          </a:p>
        </p:txBody>
      </p:sp>
      <p:pic>
        <p:nvPicPr>
          <p:cNvPr id="145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863" y="1600200"/>
            <a:ext cx="7026275" cy="4691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Unify Shader Processors?</a:t>
            </a:r>
          </a:p>
        </p:txBody>
      </p:sp>
      <p:pic>
        <p:nvPicPr>
          <p:cNvPr id="942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1617663"/>
            <a:ext cx="6324600" cy="4859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Unify Shader Processors?</a:t>
            </a:r>
          </a:p>
        </p:txBody>
      </p:sp>
      <p:sp>
        <p:nvSpPr>
          <p:cNvPr id="95236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2"/>
              </a:rPr>
              <a:t>http</a:t>
            </a:r>
            <a:r>
              <a:rPr lang="en-US" sz="1200" dirty="0">
                <a:hlinkClick r:id="rId2"/>
              </a:rPr>
              <a:t>://</a:t>
            </a:r>
            <a:r>
              <a:rPr lang="en-US" sz="1200" dirty="0" smtClean="0">
                <a:hlinkClick r:id="rId2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pic>
        <p:nvPicPr>
          <p:cNvPr id="9523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524000"/>
            <a:ext cx="63246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Surfaces</a:t>
            </a:r>
          </a:p>
        </p:txBody>
      </p:sp>
      <p:pic>
        <p:nvPicPr>
          <p:cNvPr id="110597" name="Picture 5" descr="01fig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590675"/>
            <a:ext cx="3810000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598" name="Text Box 6"/>
          <p:cNvSpPr txBox="1">
            <a:spLocks noChangeArrowheads="1"/>
          </p:cNvSpPr>
          <p:nvPr/>
        </p:nvSpPr>
        <p:spPr bwMode="auto">
          <a:xfrm>
            <a:off x="7620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Images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http.developer.nvidia.com/GPUGems3/gpugems3_ch01.html</a:t>
            </a:r>
            <a:r>
              <a:rPr lang="en-US" sz="1200" dirty="0" smtClean="0"/>
              <a:t> </a:t>
            </a:r>
          </a:p>
          <a:p>
            <a:pPr algn="r"/>
            <a:endParaRPr lang="en-US" sz="1200" dirty="0"/>
          </a:p>
        </p:txBody>
      </p:sp>
      <p:pic>
        <p:nvPicPr>
          <p:cNvPr id="110600" name="Picture 8" descr="01fig0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" y="4572000"/>
            <a:ext cx="23812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602" name="Picture 10" descr="01fig1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950" y="4572000"/>
            <a:ext cx="23812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605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550" y="4648200"/>
            <a:ext cx="2324100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230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</a:t>
            </a:r>
          </a:p>
        </p:txBody>
      </p:sp>
      <p:graphicFrame>
        <p:nvGraphicFramePr>
          <p:cNvPr id="153656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817727"/>
              </p:ext>
            </p:extLst>
          </p:nvPr>
        </p:nvGraphicFramePr>
        <p:xfrm>
          <a:off x="381000" y="2133600"/>
          <a:ext cx="8305800" cy="4078224"/>
        </p:xfrm>
        <a:graphic>
          <a:graphicData uri="http://schemas.openxmlformats.org/drawingml/2006/table">
            <a:tbl>
              <a:tblPr/>
              <a:tblGrid>
                <a:gridCol w="2076450"/>
                <a:gridCol w="1809750"/>
                <a:gridCol w="2133600"/>
                <a:gridCol w="2286000"/>
              </a:tblGrid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Shader Model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Direct3D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OpenGL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Video card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Example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NVIDIA GeForce 6800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ATI Radeon X800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NVIDIA GeForce 8800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ATI Radeon HD 2900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NVIDIA GeForce GTX 480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ATI Radeon HD 5870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Shader Capabilities</a:t>
            </a:r>
          </a:p>
        </p:txBody>
      </p:sp>
      <p:pic>
        <p:nvPicPr>
          <p:cNvPr id="1546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1647825"/>
            <a:ext cx="9077325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4628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Table courtesy of A K Peters, Ltd. http://www.realtimerendering.com/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Shader Capabilities</a:t>
            </a:r>
          </a:p>
        </p:txBody>
      </p:sp>
      <p:pic>
        <p:nvPicPr>
          <p:cNvPr id="1351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1647825"/>
            <a:ext cx="9077325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5173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Table courtesy of A K Peters, Ltd. http://www.realtimerendering.com/ </a:t>
            </a:r>
          </a:p>
        </p:txBody>
      </p:sp>
      <p:grpSp>
        <p:nvGrpSpPr>
          <p:cNvPr id="135176" name="Group 8"/>
          <p:cNvGrpSpPr>
            <a:grpSpLocks/>
          </p:cNvGrpSpPr>
          <p:nvPr/>
        </p:nvGrpSpPr>
        <p:grpSpPr bwMode="auto">
          <a:xfrm>
            <a:off x="7239000" y="2362200"/>
            <a:ext cx="685800" cy="1295400"/>
            <a:chOff x="4560" y="1488"/>
            <a:chExt cx="432" cy="816"/>
          </a:xfrm>
        </p:grpSpPr>
        <p:sp>
          <p:nvSpPr>
            <p:cNvPr id="135174" name="Oval 6"/>
            <p:cNvSpPr>
              <a:spLocks noChangeArrowheads="1"/>
            </p:cNvSpPr>
            <p:nvPr/>
          </p:nvSpPr>
          <p:spPr bwMode="auto">
            <a:xfrm>
              <a:off x="4560" y="1488"/>
              <a:ext cx="432" cy="384"/>
            </a:xfrm>
            <a:prstGeom prst="ellips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5175" name="Oval 7"/>
            <p:cNvSpPr>
              <a:spLocks noChangeArrowheads="1"/>
            </p:cNvSpPr>
            <p:nvPr/>
          </p:nvSpPr>
          <p:spPr bwMode="auto">
            <a:xfrm>
              <a:off x="4560" y="1920"/>
              <a:ext cx="432" cy="384"/>
            </a:xfrm>
            <a:prstGeom prst="ellips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35177" name="Oval 9"/>
          <p:cNvSpPr>
            <a:spLocks noChangeArrowheads="1"/>
          </p:cNvSpPr>
          <p:nvPr/>
        </p:nvSpPr>
        <p:spPr bwMode="auto">
          <a:xfrm>
            <a:off x="7239000" y="23622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5178" name="Oval 10"/>
          <p:cNvSpPr>
            <a:spLocks noChangeArrowheads="1"/>
          </p:cNvSpPr>
          <p:nvPr/>
        </p:nvSpPr>
        <p:spPr bwMode="auto">
          <a:xfrm>
            <a:off x="5486400" y="41148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5179" name="Oval 11"/>
          <p:cNvSpPr>
            <a:spLocks noChangeArrowheads="1"/>
          </p:cNvSpPr>
          <p:nvPr/>
        </p:nvSpPr>
        <p:spPr bwMode="auto">
          <a:xfrm>
            <a:off x="5486400" y="44196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5180" name="Oval 12"/>
          <p:cNvSpPr>
            <a:spLocks noChangeArrowheads="1"/>
          </p:cNvSpPr>
          <p:nvPr/>
        </p:nvSpPr>
        <p:spPr bwMode="auto">
          <a:xfrm>
            <a:off x="7391400" y="50292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178" grpId="0" animBg="1"/>
      <p:bldP spid="135179" grpId="0" animBg="1"/>
      <p:bldP spid="135180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371600"/>
          </a:xfrm>
        </p:spPr>
        <p:txBody>
          <a:bodyPr/>
          <a:lstStyle/>
          <a:p>
            <a:r>
              <a:rPr lang="en-US" sz="4000"/>
              <a:t>Evolution of the Programmable Graphics Pipeline</a:t>
            </a:r>
            <a:br>
              <a:rPr lang="en-US" sz="4000"/>
            </a:br>
            <a:endParaRPr lang="en-US" sz="4000"/>
          </a:p>
        </p:txBody>
      </p:sp>
      <p:pic>
        <p:nvPicPr>
          <p:cNvPr id="9114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588" y="1639888"/>
            <a:ext cx="5076825" cy="4837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1141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Slide from Mike Houston:  http://s09.idav.ucdavis.edu/talks/01-BPS-SIGGRAPH09-mhouston.pdf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371600"/>
          </a:xfrm>
        </p:spPr>
        <p:txBody>
          <a:bodyPr/>
          <a:lstStyle/>
          <a:p>
            <a:r>
              <a:rPr lang="en-US" sz="4000"/>
              <a:t>Evolution of the Programmable Graphics Pipeline</a:t>
            </a:r>
            <a:br>
              <a:rPr lang="en-US" sz="4000"/>
            </a:br>
            <a:endParaRPr lang="en-US" sz="4000"/>
          </a:p>
        </p:txBody>
      </p:sp>
      <p:sp>
        <p:nvSpPr>
          <p:cNvPr id="155652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Slide from Mike Houston:  http://s09.idav.ucdavis.edu/talks/01-BPS-SIGGRAPH09-mhouston.pdf   </a:t>
            </a:r>
          </a:p>
        </p:txBody>
      </p:sp>
      <p:pic>
        <p:nvPicPr>
          <p:cNvPr id="1556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88" y="1692275"/>
            <a:ext cx="7539037" cy="4708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8723</TotalTime>
  <Words>3893</Words>
  <Application>Microsoft Office PowerPoint</Application>
  <PresentationFormat>On-screen Show (4:3)</PresentationFormat>
  <Paragraphs>1268</Paragraphs>
  <Slides>94</Slides>
  <Notes>70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95" baseType="lpstr">
      <vt:lpstr>Pixel</vt:lpstr>
      <vt:lpstr>The Graphics Pipeline</vt:lpstr>
      <vt:lpstr>Announcements</vt:lpstr>
      <vt:lpstr>Course Contents</vt:lpstr>
      <vt:lpstr>Agenda</vt:lpstr>
      <vt:lpstr>Graphics Review</vt:lpstr>
      <vt:lpstr>Graphics Review:  Modeling</vt:lpstr>
      <vt:lpstr>Triangles</vt:lpstr>
      <vt:lpstr>Triangles</vt:lpstr>
      <vt:lpstr>Implicit Surfaces</vt:lpstr>
      <vt:lpstr>Graphics Review:  Rendering</vt:lpstr>
      <vt:lpstr>Graphics Review:  Rendering</vt:lpstr>
      <vt:lpstr>Graphics Review:  Animation</vt:lpstr>
      <vt:lpstr>Graphics Pipeline Walkthrough</vt:lpstr>
      <vt:lpstr>Vertex Assembly</vt:lpstr>
      <vt:lpstr>Vertex Assembly</vt:lpstr>
      <vt:lpstr>Vertex Assembly</vt:lpstr>
      <vt:lpstr>Vertex Assembly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Perspective Division and Viewport Transform</vt:lpstr>
      <vt:lpstr>Clipping</vt:lpstr>
      <vt:lpstr>Rasterization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Per-Fragment Tests</vt:lpstr>
      <vt:lpstr>Scissor Test</vt:lpstr>
      <vt:lpstr>Scissor Test</vt:lpstr>
      <vt:lpstr>Stencil Test</vt:lpstr>
      <vt:lpstr>Stencil Test</vt:lpstr>
      <vt:lpstr>Stencil Test</vt:lpstr>
      <vt:lpstr>Depth Test</vt:lpstr>
      <vt:lpstr>Depth Test</vt:lpstr>
      <vt:lpstr>Depth Test</vt:lpstr>
      <vt:lpstr>Blending</vt:lpstr>
      <vt:lpstr>Blending</vt:lpstr>
      <vt:lpstr>Graphics Pipeline Walkthrough</vt:lpstr>
      <vt:lpstr>Evolution of the Programmable Graphics Pipeline</vt:lpstr>
      <vt:lpstr>Early 90s – Pre GPU</vt:lpstr>
      <vt:lpstr>Why GPUs?</vt:lpstr>
      <vt:lpstr>3dfx Voodoo (1996)</vt:lpstr>
      <vt:lpstr>Aside:  Mario Kart 64</vt:lpstr>
      <vt:lpstr>Aside:  Mario Kart Wii</vt:lpstr>
      <vt:lpstr>NVIDIA GeForce 256 (1999)</vt:lpstr>
      <vt:lpstr>NVIDIA GeForce 3 (2001)</vt:lpstr>
      <vt:lpstr>NVIDIA GeForce 6 (2004)</vt:lpstr>
      <vt:lpstr>NVIDIA GeForce 6 (2004)</vt:lpstr>
      <vt:lpstr>NVIDIA GeForce 6 (2004)</vt:lpstr>
      <vt:lpstr>Dynamic Branches</vt:lpstr>
      <vt:lpstr>Dynamic Branches</vt:lpstr>
      <vt:lpstr>NVIDIA GeForce 6 (2004)</vt:lpstr>
      <vt:lpstr>NVIDIA GeForce 8 (2006)</vt:lpstr>
      <vt:lpstr>Geometry Shaders</vt:lpstr>
      <vt:lpstr>NVIDIA G80 Architecture</vt:lpstr>
      <vt:lpstr>Why Unify Shader Processors?</vt:lpstr>
      <vt:lpstr>Why Unify Shader Processors?</vt:lpstr>
      <vt:lpstr>Terminology</vt:lpstr>
      <vt:lpstr>Shader Capabilities</vt:lpstr>
      <vt:lpstr>Shader Capabilities</vt:lpstr>
      <vt:lpstr>Evolution of the Programmable Graphics Pipeline </vt:lpstr>
      <vt:lpstr>Evolution of the Programmable Graphics Pipeline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CozzDogg</dc:creator>
  <cp:lastModifiedBy>pjcozzi</cp:lastModifiedBy>
  <cp:revision>99</cp:revision>
  <cp:lastPrinted>2012-02-19T23:03:55Z</cp:lastPrinted>
  <dcterms:created xsi:type="dcterms:W3CDTF">2011-01-14T02:17:40Z</dcterms:created>
  <dcterms:modified xsi:type="dcterms:W3CDTF">2012-02-19T23:05:13Z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